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31"/>
  </p:notesMasterIdLst>
  <p:sldIdLst>
    <p:sldId id="257" r:id="rId2"/>
    <p:sldId id="373" r:id="rId3"/>
    <p:sldId id="374" r:id="rId4"/>
    <p:sldId id="356" r:id="rId5"/>
    <p:sldId id="381" r:id="rId6"/>
    <p:sldId id="375" r:id="rId7"/>
    <p:sldId id="388" r:id="rId8"/>
    <p:sldId id="389" r:id="rId9"/>
    <p:sldId id="390" r:id="rId10"/>
    <p:sldId id="391" r:id="rId11"/>
    <p:sldId id="382" r:id="rId12"/>
    <p:sldId id="383" r:id="rId13"/>
    <p:sldId id="384" r:id="rId14"/>
    <p:sldId id="385" r:id="rId15"/>
    <p:sldId id="386" r:id="rId16"/>
    <p:sldId id="387" r:id="rId17"/>
    <p:sldId id="393" r:id="rId18"/>
    <p:sldId id="394" r:id="rId19"/>
    <p:sldId id="395" r:id="rId20"/>
    <p:sldId id="398" r:id="rId21"/>
    <p:sldId id="396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364" r:id="rId30"/>
  </p:sldIdLst>
  <p:sldSz cx="9144000" cy="6858000" type="screen4x3"/>
  <p:notesSz cx="7315200" cy="96012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>
        <p:scale>
          <a:sx n="80" d="100"/>
          <a:sy n="80" d="100"/>
        </p:scale>
        <p:origin x="-1541" y="-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OFFICE%20WORK\FY%202017-2018%20DATA\QUARTERLY%20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OFFICE%20WORK\FY%202017-2018%20DATA\QUARTERLY%20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OFFICE%20WORK\FY%202017-2018%20DATA\OPD%20DIAGNOS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OFFICE%20WORK\FY%202017-2018%20DATA\OPD%20DIAGNOS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OFFICE%20WORK\FY%202017-2018%20DATA\OPD%20DIAGNOS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OFFICE%20WORK\FY%202017-2018%20DATA\OPD%20DIAGNOSE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OFFICE%20WORK\FY%202017-2018%20DATA\WEEKLY%20DATA-MALARIA-2015-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Amuria: OPD Percapita: FY 2017/2018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'OPD ATTENDANCE'!$B$14</c:f>
              <c:strCache>
                <c:ptCount val="1"/>
                <c:pt idx="0">
                  <c:v>OPD Percapita</c:v>
                </c:pt>
              </c:strCache>
            </c:strRef>
          </c:tx>
          <c:invertIfNegative val="0"/>
          <c:cat>
            <c:strRef>
              <c:f>'OPD ATTENDANCE'!$A$15:$A$19</c:f>
              <c:strCache>
                <c:ptCount val="5"/>
                <c:pt idx="0">
                  <c:v>QRT-1</c:v>
                </c:pt>
                <c:pt idx="1">
                  <c:v>QRT-2</c:v>
                </c:pt>
                <c:pt idx="2">
                  <c:v>QRT-3</c:v>
                </c:pt>
                <c:pt idx="3">
                  <c:v>QRT-4</c:v>
                </c:pt>
                <c:pt idx="4">
                  <c:v>FY</c:v>
                </c:pt>
              </c:strCache>
            </c:strRef>
          </c:cat>
          <c:val>
            <c:numRef>
              <c:f>'OPD ATTENDANCE'!$B$15:$B$19</c:f>
              <c:numCache>
                <c:formatCode>0.00</c:formatCode>
                <c:ptCount val="5"/>
                <c:pt idx="0">
                  <c:v>1.1065014672318225</c:v>
                </c:pt>
                <c:pt idx="1">
                  <c:v>1.0300749918487122</c:v>
                </c:pt>
                <c:pt idx="2">
                  <c:v>0.81425497228562116</c:v>
                </c:pt>
                <c:pt idx="3">
                  <c:v>1.0820084773394196</c:v>
                </c:pt>
                <c:pt idx="4">
                  <c:v>1.0082099771763939</c:v>
                </c:pt>
              </c:numCache>
            </c:numRef>
          </c:val>
        </c:ser>
        <c:ser>
          <c:idx val="1"/>
          <c:order val="1"/>
          <c:tx>
            <c:strRef>
              <c:f>'OPD ATTENDANCE'!$C$14</c:f>
              <c:strCache>
                <c:ptCount val="1"/>
                <c:pt idx="0">
                  <c:v>Target</c:v>
                </c:pt>
              </c:strCache>
            </c:strRef>
          </c:tx>
          <c:invertIfNegative val="0"/>
          <c:cat>
            <c:strRef>
              <c:f>'OPD ATTENDANCE'!$A$15:$A$19</c:f>
              <c:strCache>
                <c:ptCount val="5"/>
                <c:pt idx="0">
                  <c:v>QRT-1</c:v>
                </c:pt>
                <c:pt idx="1">
                  <c:v>QRT-2</c:v>
                </c:pt>
                <c:pt idx="2">
                  <c:v>QRT-3</c:v>
                </c:pt>
                <c:pt idx="3">
                  <c:v>QRT-4</c:v>
                </c:pt>
                <c:pt idx="4">
                  <c:v>FY</c:v>
                </c:pt>
              </c:strCache>
            </c:strRef>
          </c:cat>
          <c:val>
            <c:numRef>
              <c:f>'OPD ATTENDANCE'!$C$15:$C$19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233536"/>
        <c:axId val="117235072"/>
      </c:barChart>
      <c:catAx>
        <c:axId val="117233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7235072"/>
        <c:crosses val="autoZero"/>
        <c:auto val="1"/>
        <c:lblAlgn val="ctr"/>
        <c:lblOffset val="100"/>
        <c:noMultiLvlLbl val="0"/>
      </c:catAx>
      <c:valAx>
        <c:axId val="1172350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OPD Percapita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1172335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200"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16516516516516E-2"/>
          <c:y val="2.6570048309178744E-2"/>
          <c:w val="0.96696696696696693"/>
          <c:h val="0.66875708471223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'CHILD HEALTH'!$A$16</c:f>
              <c:strCache>
                <c:ptCount val="1"/>
                <c:pt idx="0">
                  <c:v>Children Dewormed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9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'CHILD HEALTH'!$B$15:$E$15</c:f>
              <c:strCache>
                <c:ptCount val="4"/>
                <c:pt idx="0">
                  <c:v>Jul to Sep 2017</c:v>
                </c:pt>
                <c:pt idx="1">
                  <c:v>Oct to Dec 2017</c:v>
                </c:pt>
                <c:pt idx="2">
                  <c:v>Jan to Mar 2018</c:v>
                </c:pt>
                <c:pt idx="3">
                  <c:v>Apr to Jun 2018</c:v>
                </c:pt>
              </c:strCache>
            </c:strRef>
          </c:cat>
          <c:val>
            <c:numRef>
              <c:f>'CHILD HEALTH'!$B$16:$E$16</c:f>
              <c:numCache>
                <c:formatCode>General</c:formatCode>
                <c:ptCount val="4"/>
                <c:pt idx="0">
                  <c:v>3298</c:v>
                </c:pt>
                <c:pt idx="1">
                  <c:v>74381</c:v>
                </c:pt>
                <c:pt idx="2">
                  <c:v>3817</c:v>
                </c:pt>
                <c:pt idx="3">
                  <c:v>73792</c:v>
                </c:pt>
              </c:numCache>
            </c:numRef>
          </c:val>
        </c:ser>
        <c:ser>
          <c:idx val="2"/>
          <c:order val="2"/>
          <c:tx>
            <c:strRef>
              <c:f>'CHILD HEALTH'!$A$18</c:f>
              <c:strCache>
                <c:ptCount val="1"/>
                <c:pt idx="0">
                  <c:v>Children Given Vit-A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9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'CHILD HEALTH'!$B$15:$E$15</c:f>
              <c:strCache>
                <c:ptCount val="4"/>
                <c:pt idx="0">
                  <c:v>Jul to Sep 2017</c:v>
                </c:pt>
                <c:pt idx="1">
                  <c:v>Oct to Dec 2017</c:v>
                </c:pt>
                <c:pt idx="2">
                  <c:v>Jan to Mar 2018</c:v>
                </c:pt>
                <c:pt idx="3">
                  <c:v>Apr to Jun 2018</c:v>
                </c:pt>
              </c:strCache>
            </c:strRef>
          </c:cat>
          <c:val>
            <c:numRef>
              <c:f>'CHILD HEALTH'!$B$18:$E$18</c:f>
              <c:numCache>
                <c:formatCode>General</c:formatCode>
                <c:ptCount val="4"/>
                <c:pt idx="0">
                  <c:v>2146</c:v>
                </c:pt>
                <c:pt idx="1">
                  <c:v>21341</c:v>
                </c:pt>
                <c:pt idx="2">
                  <c:v>3553</c:v>
                </c:pt>
                <c:pt idx="3">
                  <c:v>17623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596160"/>
        <c:axId val="119597696"/>
      </c:barChart>
      <c:lineChart>
        <c:grouping val="standard"/>
        <c:varyColors val="0"/>
        <c:ser>
          <c:idx val="1"/>
          <c:order val="1"/>
          <c:tx>
            <c:strRef>
              <c:f>'CHILD HEALTH'!$A$17</c:f>
              <c:strCache>
                <c:ptCount val="1"/>
                <c:pt idx="0">
                  <c:v>Deworming Target [48.4%]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'CHILD HEALTH'!$B$15:$E$15</c:f>
              <c:strCache>
                <c:ptCount val="4"/>
                <c:pt idx="0">
                  <c:v>Jul to Sep 2017</c:v>
                </c:pt>
                <c:pt idx="1">
                  <c:v>Oct to Dec 2017</c:v>
                </c:pt>
                <c:pt idx="2">
                  <c:v>Jan to Mar 2018</c:v>
                </c:pt>
                <c:pt idx="3">
                  <c:v>Apr to Jun 2018</c:v>
                </c:pt>
              </c:strCache>
            </c:strRef>
          </c:cat>
          <c:val>
            <c:numRef>
              <c:f>'CHILD HEALTH'!$B$17:$E$17</c:f>
              <c:numCache>
                <c:formatCode>General</c:formatCode>
                <c:ptCount val="4"/>
                <c:pt idx="0">
                  <c:v>148443</c:v>
                </c:pt>
                <c:pt idx="1">
                  <c:v>148443</c:v>
                </c:pt>
                <c:pt idx="2">
                  <c:v>148443</c:v>
                </c:pt>
                <c:pt idx="3">
                  <c:v>148443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'CHILD HEALTH'!$A$19</c:f>
              <c:strCache>
                <c:ptCount val="1"/>
                <c:pt idx="0">
                  <c:v>Vit-A Supplementation Target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'CHILD HEALTH'!$B$15:$E$15</c:f>
              <c:strCache>
                <c:ptCount val="4"/>
                <c:pt idx="0">
                  <c:v>Jul to Sep 2017</c:v>
                </c:pt>
                <c:pt idx="1">
                  <c:v>Oct to Dec 2017</c:v>
                </c:pt>
                <c:pt idx="2">
                  <c:v>Jan to Mar 2018</c:v>
                </c:pt>
                <c:pt idx="3">
                  <c:v>Apr to Jun 2018</c:v>
                </c:pt>
              </c:strCache>
            </c:strRef>
          </c:cat>
          <c:val>
            <c:numRef>
              <c:f>'CHILD HEALTH'!$B$19:$E$19</c:f>
              <c:numCache>
                <c:formatCode>General</c:formatCode>
                <c:ptCount val="4"/>
                <c:pt idx="0">
                  <c:v>58886</c:v>
                </c:pt>
                <c:pt idx="1">
                  <c:v>58886</c:v>
                </c:pt>
                <c:pt idx="2">
                  <c:v>58886</c:v>
                </c:pt>
                <c:pt idx="3">
                  <c:v>58886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596160"/>
        <c:axId val="119597696"/>
      </c:lineChart>
      <c:catAx>
        <c:axId val="119596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1"/>
            </a:pPr>
            <a:endParaRPr lang="en-US"/>
          </a:p>
        </c:txPr>
        <c:crossAx val="119597696"/>
        <c:crosses val="autoZero"/>
        <c:auto val="1"/>
        <c:lblAlgn val="ctr"/>
        <c:lblOffset val="100"/>
        <c:noMultiLvlLbl val="0"/>
      </c:catAx>
      <c:valAx>
        <c:axId val="1195976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596160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</c:spPr>
    </c:plotArea>
    <c:legend>
      <c:legendPos val="b"/>
      <c:layout>
        <c:manualLayout>
          <c:xMode val="edge"/>
          <c:yMode val="edge"/>
          <c:x val="5.6850203507170301E-2"/>
          <c:y val="0.77591266212295595"/>
          <c:w val="0.88264358847036017"/>
          <c:h val="0.11663528844579596"/>
        </c:manualLayout>
      </c:layout>
      <c:overlay val="0"/>
      <c:spPr>
        <a:solidFill>
          <a:schemeClr val="accent5">
            <a:lumMod val="20000"/>
            <a:lumOff val="80000"/>
          </a:schemeClr>
        </a:solidFill>
      </c:spPr>
    </c:legend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Amuria; HTS Yield Trend</a:t>
            </a:r>
          </a:p>
        </c:rich>
      </c:tx>
      <c:layout>
        <c:manualLayout>
          <c:xMode val="edge"/>
          <c:yMode val="edge"/>
          <c:x val="0.38513880476478901"/>
          <c:y val="1.8867924528301886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Achieved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Oct-Dec, 2017</c:v>
                </c:pt>
                <c:pt idx="1">
                  <c:v>Jan-Mar,2018</c:v>
                </c:pt>
                <c:pt idx="2">
                  <c:v>Apr-June, 2018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1.15E-2</c:v>
                </c:pt>
                <c:pt idx="1">
                  <c:v>1.0200000000000001E-2</c:v>
                </c:pt>
                <c:pt idx="2">
                  <c:v>1.24E-2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Oct-Dec, 2017</c:v>
                </c:pt>
                <c:pt idx="1">
                  <c:v>Jan-Mar,2018</c:v>
                </c:pt>
                <c:pt idx="2">
                  <c:v>Apr-June, 2018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3.6999999999999998E-2</c:v>
                </c:pt>
                <c:pt idx="1">
                  <c:v>3.6999999999999998E-2</c:v>
                </c:pt>
                <c:pt idx="2">
                  <c:v>3.6999999999999998E-2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562176"/>
        <c:axId val="161764096"/>
      </c:lineChart>
      <c:catAx>
        <c:axId val="1185621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61764096"/>
        <c:crosses val="autoZero"/>
        <c:auto val="1"/>
        <c:lblAlgn val="ctr"/>
        <c:lblOffset val="100"/>
        <c:noMultiLvlLbl val="0"/>
      </c:catAx>
      <c:valAx>
        <c:axId val="1617640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HTS Yield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crossAx val="1185621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200"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Amuria</a:t>
            </a:r>
            <a:r>
              <a:rPr lang="en-US" sz="1600" dirty="0"/>
              <a:t>: OPD Attendance by age </a:t>
            </a:r>
            <a:r>
              <a:rPr lang="en-US" sz="1600" dirty="0" smtClean="0"/>
              <a:t>Category: FY 17/18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Sheet1!$S$1</c:f>
              <c:strCache>
                <c:ptCount val="1"/>
                <c:pt idx="0">
                  <c:v>% OPD attedance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Sheet1!$R$2:$R$5</c:f>
              <c:strCache>
                <c:ptCount val="4"/>
                <c:pt idx="0">
                  <c:v>0-28 Days</c:v>
                </c:pt>
                <c:pt idx="1">
                  <c:v>29 Days-4 Years</c:v>
                </c:pt>
                <c:pt idx="2">
                  <c:v>5-59 Years</c:v>
                </c:pt>
                <c:pt idx="3">
                  <c:v>&gt;=60 Years</c:v>
                </c:pt>
              </c:strCache>
            </c:strRef>
          </c:cat>
          <c:val>
            <c:numRef>
              <c:f>Sheet1!$S$2:$S$5</c:f>
              <c:numCache>
                <c:formatCode>0%</c:formatCode>
                <c:ptCount val="4"/>
                <c:pt idx="0">
                  <c:v>2.7068281924079451E-3</c:v>
                </c:pt>
                <c:pt idx="1">
                  <c:v>0.19168353718088857</c:v>
                </c:pt>
                <c:pt idx="2">
                  <c:v>0.73013537374926429</c:v>
                </c:pt>
                <c:pt idx="3">
                  <c:v>7.547426087743922E-2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172672"/>
        <c:axId val="118190848"/>
      </c:barChart>
      <c:catAx>
        <c:axId val="1181726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8190848"/>
        <c:crosses val="autoZero"/>
        <c:auto val="1"/>
        <c:lblAlgn val="ctr"/>
        <c:lblOffset val="100"/>
        <c:noMultiLvlLbl val="0"/>
      </c:catAx>
      <c:valAx>
        <c:axId val="1181908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8172672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err="1" smtClean="0"/>
              <a:t>Amuria</a:t>
            </a:r>
            <a:r>
              <a:rPr lang="en-US" sz="1600" dirty="0" smtClean="0"/>
              <a:t>: Total attendance by sex and age category: FY 17/18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Total attendance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Sheet1!$B$9:$I$9</c:f>
              <c:strCache>
                <c:ptCount val="8"/>
                <c:pt idx="0">
                  <c:v>0-28 Days, Male</c:v>
                </c:pt>
                <c:pt idx="1">
                  <c:v>0-28 Days, Female</c:v>
                </c:pt>
                <c:pt idx="2">
                  <c:v>29 Days-4 Years, Male</c:v>
                </c:pt>
                <c:pt idx="3">
                  <c:v>29 Days-4 Years, Female</c:v>
                </c:pt>
                <c:pt idx="4">
                  <c:v>5-59 Years, Male</c:v>
                </c:pt>
                <c:pt idx="5">
                  <c:v>5-59 Years, Female</c:v>
                </c:pt>
                <c:pt idx="6">
                  <c:v>60andAbove Years, Male</c:v>
                </c:pt>
                <c:pt idx="7">
                  <c:v>60andAbove Years, Female</c:v>
                </c:pt>
              </c:strCache>
            </c:strRef>
          </c:cat>
          <c:val>
            <c:numRef>
              <c:f>Sheet1!$B$12:$I$12</c:f>
              <c:numCache>
                <c:formatCode>General</c:formatCode>
                <c:ptCount val="8"/>
                <c:pt idx="0">
                  <c:v>388</c:v>
                </c:pt>
                <c:pt idx="1">
                  <c:v>449</c:v>
                </c:pt>
                <c:pt idx="2">
                  <c:v>28382</c:v>
                </c:pt>
                <c:pt idx="3">
                  <c:v>30890</c:v>
                </c:pt>
                <c:pt idx="4">
                  <c:v>74475</c:v>
                </c:pt>
                <c:pt idx="5">
                  <c:v>151296</c:v>
                </c:pt>
                <c:pt idx="6">
                  <c:v>12084</c:v>
                </c:pt>
                <c:pt idx="7">
                  <c:v>11254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211328"/>
        <c:axId val="118212864"/>
      </c:barChart>
      <c:catAx>
        <c:axId val="118211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18212864"/>
        <c:crosses val="autoZero"/>
        <c:auto val="1"/>
        <c:lblAlgn val="ctr"/>
        <c:lblOffset val="100"/>
        <c:noMultiLvlLbl val="0"/>
      </c:catAx>
      <c:valAx>
        <c:axId val="118212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82113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Amuria</a:t>
            </a:r>
            <a:r>
              <a:rPr lang="en-US" dirty="0" smtClean="0"/>
              <a:t>;</a:t>
            </a:r>
            <a:r>
              <a:rPr lang="en-US" baseline="0" dirty="0" smtClean="0"/>
              <a:t> Nutritional Status by age Category; FY 2017/18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6264861885310231E-2"/>
          <c:y val="0.19480351414406533"/>
          <c:w val="0.90333643621390158"/>
          <c:h val="0.521216827063283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Sheet1!$H$230</c:f>
              <c:strCache>
                <c:ptCount val="1"/>
                <c:pt idx="0">
                  <c:v>5-10 Years</c:v>
                </c:pt>
              </c:strCache>
            </c:strRef>
          </c:tx>
          <c:invertIfNegative val="0"/>
          <c:cat>
            <c:strRef>
              <c:f>Sheet1!$A$231:$A$235</c:f>
              <c:strCache>
                <c:ptCount val="5"/>
                <c:pt idx="0">
                  <c:v>Severely Underweight (BMI&lt;16)</c:v>
                </c:pt>
                <c:pt idx="1">
                  <c:v>Underweight (16&lt;=BMI &lt;18.5)</c:v>
                </c:pt>
                <c:pt idx="2">
                  <c:v>Normal (18.5&lt;= BMI &lt;=25)</c:v>
                </c:pt>
                <c:pt idx="3">
                  <c:v>Over weight (25&lt;BMI &lt;=30)</c:v>
                </c:pt>
                <c:pt idx="4">
                  <c:v>Obese (BMI&gt;30)</c:v>
                </c:pt>
              </c:strCache>
            </c:strRef>
          </c:cat>
          <c:val>
            <c:numRef>
              <c:f>Sheet1!$H$231:$H$235</c:f>
              <c:numCache>
                <c:formatCode>General</c:formatCode>
                <c:ptCount val="5"/>
                <c:pt idx="0">
                  <c:v>182</c:v>
                </c:pt>
                <c:pt idx="1">
                  <c:v>172</c:v>
                </c:pt>
                <c:pt idx="2">
                  <c:v>2769</c:v>
                </c:pt>
                <c:pt idx="3">
                  <c:v>51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Sheet1!$I$230</c:f>
              <c:strCache>
                <c:ptCount val="1"/>
                <c:pt idx="0">
                  <c:v>11-18 Years</c:v>
                </c:pt>
              </c:strCache>
            </c:strRef>
          </c:tx>
          <c:invertIfNegative val="0"/>
          <c:cat>
            <c:strRef>
              <c:f>Sheet1!$A$231:$A$235</c:f>
              <c:strCache>
                <c:ptCount val="5"/>
                <c:pt idx="0">
                  <c:v>Severely Underweight (BMI&lt;16)</c:v>
                </c:pt>
                <c:pt idx="1">
                  <c:v>Underweight (16&lt;=BMI &lt;18.5)</c:v>
                </c:pt>
                <c:pt idx="2">
                  <c:v>Normal (18.5&lt;= BMI &lt;=25)</c:v>
                </c:pt>
                <c:pt idx="3">
                  <c:v>Over weight (25&lt;BMI &lt;=30)</c:v>
                </c:pt>
                <c:pt idx="4">
                  <c:v>Obese (BMI&gt;30)</c:v>
                </c:pt>
              </c:strCache>
            </c:strRef>
          </c:cat>
          <c:val>
            <c:numRef>
              <c:f>Sheet1!$I$231:$I$235</c:f>
              <c:numCache>
                <c:formatCode>General</c:formatCode>
                <c:ptCount val="5"/>
                <c:pt idx="0">
                  <c:v>138</c:v>
                </c:pt>
                <c:pt idx="1">
                  <c:v>245</c:v>
                </c:pt>
                <c:pt idx="2">
                  <c:v>5959</c:v>
                </c:pt>
                <c:pt idx="3">
                  <c:v>159</c:v>
                </c:pt>
                <c:pt idx="4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Sheet1!$J$230</c:f>
              <c:strCache>
                <c:ptCount val="1"/>
                <c:pt idx="0">
                  <c:v>&gt;18 Years</c:v>
                </c:pt>
              </c:strCache>
            </c:strRef>
          </c:tx>
          <c:invertIfNegative val="0"/>
          <c:cat>
            <c:strRef>
              <c:f>Sheet1!$A$231:$A$235</c:f>
              <c:strCache>
                <c:ptCount val="5"/>
                <c:pt idx="0">
                  <c:v>Severely Underweight (BMI&lt;16)</c:v>
                </c:pt>
                <c:pt idx="1">
                  <c:v>Underweight (16&lt;=BMI &lt;18.5)</c:v>
                </c:pt>
                <c:pt idx="2">
                  <c:v>Normal (18.5&lt;= BMI &lt;=25)</c:v>
                </c:pt>
                <c:pt idx="3">
                  <c:v>Over weight (25&lt;BMI &lt;=30)</c:v>
                </c:pt>
                <c:pt idx="4">
                  <c:v>Obese (BMI&gt;30)</c:v>
                </c:pt>
              </c:strCache>
            </c:strRef>
          </c:cat>
          <c:val>
            <c:numRef>
              <c:f>Sheet1!$J$231:$J$235</c:f>
              <c:numCache>
                <c:formatCode>General</c:formatCode>
                <c:ptCount val="5"/>
                <c:pt idx="0">
                  <c:v>82</c:v>
                </c:pt>
                <c:pt idx="1">
                  <c:v>503</c:v>
                </c:pt>
                <c:pt idx="2">
                  <c:v>13006</c:v>
                </c:pt>
                <c:pt idx="3">
                  <c:v>560</c:v>
                </c:pt>
                <c:pt idx="4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19837440"/>
        <c:axId val="119838976"/>
      </c:barChart>
      <c:catAx>
        <c:axId val="1198374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i="1"/>
            </a:pPr>
            <a:endParaRPr lang="en-US"/>
          </a:p>
        </c:txPr>
        <c:crossAx val="119838976"/>
        <c:crosses val="autoZero"/>
        <c:auto val="1"/>
        <c:lblAlgn val="ctr"/>
        <c:lblOffset val="100"/>
        <c:noMultiLvlLbl val="0"/>
      </c:catAx>
      <c:valAx>
        <c:axId val="1198389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98374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Amuria</a:t>
            </a:r>
            <a:r>
              <a:rPr lang="en-US" dirty="0" smtClean="0"/>
              <a:t>;</a:t>
            </a:r>
            <a:r>
              <a:rPr lang="en-US" baseline="0" dirty="0" smtClean="0"/>
              <a:t> Overall Nutrition Status; FY 2017/18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8151815181518153E-2"/>
          <c:y val="0.12316939890710382"/>
          <c:w val="0.9636963696369637"/>
          <c:h val="0.64602943074738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Sheet1!$N$230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Sheet1!$A$231:$A$235</c:f>
              <c:strCache>
                <c:ptCount val="5"/>
                <c:pt idx="0">
                  <c:v>Severely Underweight (BMI&lt;16)</c:v>
                </c:pt>
                <c:pt idx="1">
                  <c:v>Underweight (16&lt;=BMI &lt;18.5)</c:v>
                </c:pt>
                <c:pt idx="2">
                  <c:v>Normal (18.5&lt;= BMI &lt;=25)</c:v>
                </c:pt>
                <c:pt idx="3">
                  <c:v>Over weight (25&lt;BMI &lt;=30)</c:v>
                </c:pt>
                <c:pt idx="4">
                  <c:v>Obese (BMI&gt;30)</c:v>
                </c:pt>
              </c:strCache>
            </c:strRef>
          </c:cat>
          <c:val>
            <c:numRef>
              <c:f>Sheet1!$N$231:$N$235</c:f>
              <c:numCache>
                <c:formatCode>0.0%</c:formatCode>
                <c:ptCount val="5"/>
                <c:pt idx="0">
                  <c:v>1.6804614998745925E-2</c:v>
                </c:pt>
                <c:pt idx="1">
                  <c:v>3.8458322882702116E-2</c:v>
                </c:pt>
                <c:pt idx="2">
                  <c:v>0.90853607557896499</c:v>
                </c:pt>
                <c:pt idx="3">
                  <c:v>3.2187944151826769E-2</c:v>
                </c:pt>
                <c:pt idx="4">
                  <c:v>4.0130423877602203E-3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877632"/>
        <c:axId val="119879168"/>
      </c:barChart>
      <c:catAx>
        <c:axId val="119877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119879168"/>
        <c:crosses val="autoZero"/>
        <c:auto val="1"/>
        <c:lblAlgn val="ctr"/>
        <c:lblOffset val="100"/>
        <c:noMultiLvlLbl val="0"/>
      </c:catAx>
      <c:valAx>
        <c:axId val="11987916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19877632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Amuria</a:t>
            </a:r>
            <a:r>
              <a:rPr lang="en-US" dirty="0" smtClean="0"/>
              <a:t>;</a:t>
            </a:r>
            <a:r>
              <a:rPr lang="en-US" baseline="0" dirty="0" smtClean="0"/>
              <a:t> Alcohol and Tobacco Use; FY 17/18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8645833333333332E-2"/>
          <c:y val="0.11489008085828217"/>
          <c:w val="0.94270833333333337"/>
          <c:h val="0.618751784760000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Sheet1!$A$225</c:f>
              <c:strCache>
                <c:ptCount val="1"/>
                <c:pt idx="0">
                  <c:v>R1-Alcohol use</c:v>
                </c:pt>
              </c:strCache>
            </c:strRef>
          </c:tx>
          <c:invertIfNegative val="0"/>
          <c:cat>
            <c:strRef>
              <c:f>Sheet1!$B$224:$G$224</c:f>
              <c:strCache>
                <c:ptCount val="6"/>
                <c:pt idx="0">
                  <c:v>Male, 10-19 Years</c:v>
                </c:pt>
                <c:pt idx="1">
                  <c:v>Male, 20-24 Years</c:v>
                </c:pt>
                <c:pt idx="2">
                  <c:v>Male, &gt;=25 Years</c:v>
                </c:pt>
                <c:pt idx="3">
                  <c:v>Female, 10-19 Years</c:v>
                </c:pt>
                <c:pt idx="4">
                  <c:v>Female, 20-24 Years</c:v>
                </c:pt>
                <c:pt idx="5">
                  <c:v>Female, &gt;=25 Years</c:v>
                </c:pt>
              </c:strCache>
            </c:strRef>
          </c:cat>
          <c:val>
            <c:numRef>
              <c:f>Sheet1!$B$225:$G$225</c:f>
              <c:numCache>
                <c:formatCode>General</c:formatCode>
                <c:ptCount val="6"/>
                <c:pt idx="0">
                  <c:v>157</c:v>
                </c:pt>
                <c:pt idx="1">
                  <c:v>438</c:v>
                </c:pt>
                <c:pt idx="2">
                  <c:v>1284</c:v>
                </c:pt>
                <c:pt idx="3">
                  <c:v>55</c:v>
                </c:pt>
                <c:pt idx="4">
                  <c:v>458</c:v>
                </c:pt>
                <c:pt idx="5">
                  <c:v>1461</c:v>
                </c:pt>
              </c:numCache>
            </c:numRef>
          </c:val>
        </c:ser>
        <c:ser>
          <c:idx val="1"/>
          <c:order val="1"/>
          <c:tx>
            <c:strRef>
              <c:f>Sheet1!$A$226</c:f>
              <c:strCache>
                <c:ptCount val="1"/>
                <c:pt idx="0">
                  <c:v>R2-Tobacco use</c:v>
                </c:pt>
              </c:strCache>
            </c:strRef>
          </c:tx>
          <c:invertIfNegative val="0"/>
          <c:cat>
            <c:strRef>
              <c:f>Sheet1!$B$224:$G$224</c:f>
              <c:strCache>
                <c:ptCount val="6"/>
                <c:pt idx="0">
                  <c:v>Male, 10-19 Years</c:v>
                </c:pt>
                <c:pt idx="1">
                  <c:v>Male, 20-24 Years</c:v>
                </c:pt>
                <c:pt idx="2">
                  <c:v>Male, &gt;=25 Years</c:v>
                </c:pt>
                <c:pt idx="3">
                  <c:v>Female, 10-19 Years</c:v>
                </c:pt>
                <c:pt idx="4">
                  <c:v>Female, 20-24 Years</c:v>
                </c:pt>
                <c:pt idx="5">
                  <c:v>Female, &gt;=25 Years</c:v>
                </c:pt>
              </c:strCache>
            </c:strRef>
          </c:cat>
          <c:val>
            <c:numRef>
              <c:f>Sheet1!$B$226:$G$226</c:f>
              <c:numCache>
                <c:formatCode>General</c:formatCode>
                <c:ptCount val="6"/>
                <c:pt idx="0">
                  <c:v>31</c:v>
                </c:pt>
                <c:pt idx="1">
                  <c:v>121</c:v>
                </c:pt>
                <c:pt idx="2">
                  <c:v>539</c:v>
                </c:pt>
                <c:pt idx="3">
                  <c:v>3</c:v>
                </c:pt>
                <c:pt idx="4">
                  <c:v>17</c:v>
                </c:pt>
                <c:pt idx="5">
                  <c:v>219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9913472"/>
        <c:axId val="119915264"/>
      </c:barChart>
      <c:catAx>
        <c:axId val="1199134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9915264"/>
        <c:crosses val="autoZero"/>
        <c:auto val="1"/>
        <c:lblAlgn val="ctr"/>
        <c:lblOffset val="100"/>
        <c:noMultiLvlLbl val="0"/>
      </c:catAx>
      <c:valAx>
        <c:axId val="119915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99134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err="1" smtClean="0"/>
              <a:t>Amuria</a:t>
            </a:r>
            <a:r>
              <a:rPr lang="en-US" sz="1600" dirty="0" smtClean="0"/>
              <a:t>;</a:t>
            </a:r>
            <a:r>
              <a:rPr lang="en-US" sz="1600" baseline="0" dirty="0" smtClean="0"/>
              <a:t> Alcohol &amp; Tobacco use; FY 17/18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6190476190476191E-2"/>
          <c:y val="0.12649595235312353"/>
          <c:w val="0.94761904761904758"/>
          <c:h val="0.630565473027508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Sheet1!$A$225</c:f>
              <c:strCache>
                <c:ptCount val="1"/>
                <c:pt idx="0">
                  <c:v>R1-Alcohol use</c:v>
                </c:pt>
              </c:strCache>
            </c:strRef>
          </c:tx>
          <c:invertIfNegative val="0"/>
          <c:cat>
            <c:strRef>
              <c:f>Sheet1!$J$224:$L$224</c:f>
              <c:strCache>
                <c:ptCount val="3"/>
                <c:pt idx="0">
                  <c:v>10-19 Years</c:v>
                </c:pt>
                <c:pt idx="1">
                  <c:v>20-24 Years</c:v>
                </c:pt>
                <c:pt idx="2">
                  <c:v>&gt;=25 Years</c:v>
                </c:pt>
              </c:strCache>
            </c:strRef>
          </c:cat>
          <c:val>
            <c:numRef>
              <c:f>Sheet1!$J$225:$L$225</c:f>
              <c:numCache>
                <c:formatCode>General</c:formatCode>
                <c:ptCount val="3"/>
                <c:pt idx="0">
                  <c:v>212</c:v>
                </c:pt>
                <c:pt idx="1">
                  <c:v>896</c:v>
                </c:pt>
                <c:pt idx="2">
                  <c:v>2745</c:v>
                </c:pt>
              </c:numCache>
            </c:numRef>
          </c:val>
        </c:ser>
        <c:ser>
          <c:idx val="1"/>
          <c:order val="1"/>
          <c:tx>
            <c:strRef>
              <c:f>Sheet1!$A$226</c:f>
              <c:strCache>
                <c:ptCount val="1"/>
                <c:pt idx="0">
                  <c:v>R2-Tobacco use</c:v>
                </c:pt>
              </c:strCache>
            </c:strRef>
          </c:tx>
          <c:invertIfNegative val="0"/>
          <c:cat>
            <c:strRef>
              <c:f>Sheet1!$J$224:$L$224</c:f>
              <c:strCache>
                <c:ptCount val="3"/>
                <c:pt idx="0">
                  <c:v>10-19 Years</c:v>
                </c:pt>
                <c:pt idx="1">
                  <c:v>20-24 Years</c:v>
                </c:pt>
                <c:pt idx="2">
                  <c:v>&gt;=25 Years</c:v>
                </c:pt>
              </c:strCache>
            </c:strRef>
          </c:cat>
          <c:val>
            <c:numRef>
              <c:f>Sheet1!$J$226:$L$226</c:f>
              <c:numCache>
                <c:formatCode>General</c:formatCode>
                <c:ptCount val="3"/>
                <c:pt idx="0">
                  <c:v>34</c:v>
                </c:pt>
                <c:pt idx="1">
                  <c:v>138</c:v>
                </c:pt>
                <c:pt idx="2">
                  <c:v>758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19036544"/>
        <c:axId val="119042432"/>
      </c:barChart>
      <c:catAx>
        <c:axId val="1190365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9042432"/>
        <c:crosses val="autoZero"/>
        <c:auto val="1"/>
        <c:lblAlgn val="ctr"/>
        <c:lblOffset val="100"/>
        <c:noMultiLvlLbl val="0"/>
      </c:catAx>
      <c:valAx>
        <c:axId val="119042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9036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924503187101612"/>
          <c:y val="0.91078053444095752"/>
          <c:w val="0.47579565054368206"/>
          <c:h val="5.5547073628308498E-2"/>
        </c:manualLayout>
      </c:layout>
      <c:overlay val="0"/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Amuria; Malaria Lab Diagnosis; FY 2017/18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94200893807193"/>
          <c:y val="9.8824855196997075E-2"/>
          <c:w val="0.8352832162871533"/>
          <c:h val="0.663411548022394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Sheet1!$I$2</c:f>
              <c:strCache>
                <c:ptCount val="1"/>
                <c:pt idx="0">
                  <c:v>% Confirmed Malaria Cases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Jul to Sep 2017</c:v>
                </c:pt>
                <c:pt idx="1">
                  <c:v>Oct to Dec 2017</c:v>
                </c:pt>
                <c:pt idx="2">
                  <c:v>Jan to Mar 2018</c:v>
                </c:pt>
                <c:pt idx="3">
                  <c:v>Apr to Jun 2018</c:v>
                </c:pt>
              </c:strCache>
            </c:strRef>
          </c:cat>
          <c:val>
            <c:numRef>
              <c:f>Sheet1!$I$3:$I$6</c:f>
              <c:numCache>
                <c:formatCode>0%</c:formatCode>
                <c:ptCount val="4"/>
                <c:pt idx="0">
                  <c:v>0.60707517372078335</c:v>
                </c:pt>
                <c:pt idx="1">
                  <c:v>0.85199270321244169</c:v>
                </c:pt>
                <c:pt idx="2">
                  <c:v>0.88605108055009818</c:v>
                </c:pt>
                <c:pt idx="3">
                  <c:v>0.96175478065241848</c:v>
                </c:pt>
              </c:numCache>
            </c:numRef>
          </c:val>
        </c:ser>
        <c:ser>
          <c:idx val="1"/>
          <c:order val="1"/>
          <c:tx>
            <c:strRef>
              <c:f>Sheet1!$J$2</c:f>
              <c:strCache>
                <c:ptCount val="1"/>
                <c:pt idx="0">
                  <c:v>% Tests by RDT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0270270270270188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027027027027029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Jul to Sep 2017</c:v>
                </c:pt>
                <c:pt idx="1">
                  <c:v>Oct to Dec 2017</c:v>
                </c:pt>
                <c:pt idx="2">
                  <c:v>Jan to Mar 2018</c:v>
                </c:pt>
                <c:pt idx="3">
                  <c:v>Apr to Jun 2018</c:v>
                </c:pt>
              </c:strCache>
            </c:strRef>
          </c:cat>
          <c:val>
            <c:numRef>
              <c:f>Sheet1!$J$3:$J$6</c:f>
              <c:numCache>
                <c:formatCode>0%</c:formatCode>
                <c:ptCount val="4"/>
                <c:pt idx="0">
                  <c:v>0.88408816756223274</c:v>
                </c:pt>
                <c:pt idx="1">
                  <c:v>0.91912598258443068</c:v>
                </c:pt>
                <c:pt idx="2">
                  <c:v>0.89307149626197746</c:v>
                </c:pt>
                <c:pt idx="3">
                  <c:v>0.89271424305762914</c:v>
                </c:pt>
              </c:numCache>
            </c:numRef>
          </c:val>
        </c:ser>
        <c:ser>
          <c:idx val="2"/>
          <c:order val="2"/>
          <c:tx>
            <c:strRef>
              <c:f>Sheet1!$K$2</c:f>
              <c:strCache>
                <c:ptCount val="1"/>
                <c:pt idx="0">
                  <c:v>% Tests by Microscopy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027027027027029E-2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513513513513514E-2"/>
                  <c:y val="-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765765765765848E-2"/>
                  <c:y val="-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18018018018018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Jul to Sep 2017</c:v>
                </c:pt>
                <c:pt idx="1">
                  <c:v>Oct to Dec 2017</c:v>
                </c:pt>
                <c:pt idx="2">
                  <c:v>Jan to Mar 2018</c:v>
                </c:pt>
                <c:pt idx="3">
                  <c:v>Apr to Jun 2018</c:v>
                </c:pt>
              </c:strCache>
            </c:strRef>
          </c:cat>
          <c:val>
            <c:numRef>
              <c:f>Sheet1!$K$3:$K$6</c:f>
              <c:numCache>
                <c:formatCode>0%</c:formatCode>
                <c:ptCount val="4"/>
                <c:pt idx="0">
                  <c:v>0.1159118324377673</c:v>
                </c:pt>
                <c:pt idx="1">
                  <c:v>8.0874017415569363E-2</c:v>
                </c:pt>
                <c:pt idx="2">
                  <c:v>0.10692850373802254</c:v>
                </c:pt>
                <c:pt idx="3">
                  <c:v>0.10728575694237086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9628544"/>
        <c:axId val="119630464"/>
        <c:axId val="0"/>
      </c:bar3DChart>
      <c:catAx>
        <c:axId val="119628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Period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b="1" i="1"/>
            </a:pPr>
            <a:endParaRPr lang="en-US"/>
          </a:p>
        </c:txPr>
        <c:crossAx val="119630464"/>
        <c:crosses val="autoZero"/>
        <c:auto val="1"/>
        <c:lblAlgn val="ctr"/>
        <c:lblOffset val="100"/>
        <c:noMultiLvlLbl val="0"/>
      </c:catAx>
      <c:valAx>
        <c:axId val="1196304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19628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0208200326310569E-2"/>
          <c:y val="0.90004822735548984"/>
          <c:w val="0.84408810385188338"/>
          <c:h val="4.920052589480884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100"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/>
            </a:pPr>
            <a:r>
              <a:rPr lang="en-US" sz="1050"/>
              <a:t>Amuria District; Weekly Malaria Cases; EPI WKS 1-52, 2017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Sheet4!$D$1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cat>
            <c:strRef>
              <c:f>Sheet4!$A$2:$A$53</c:f>
              <c:strCache>
                <c:ptCount val="52"/>
                <c:pt idx="0">
                  <c:v>2015W1</c:v>
                </c:pt>
                <c:pt idx="1">
                  <c:v>2015W2</c:v>
                </c:pt>
                <c:pt idx="2">
                  <c:v>2015W3</c:v>
                </c:pt>
                <c:pt idx="3">
                  <c:v>2015W4</c:v>
                </c:pt>
                <c:pt idx="4">
                  <c:v>2015W5</c:v>
                </c:pt>
                <c:pt idx="5">
                  <c:v>2015W6</c:v>
                </c:pt>
                <c:pt idx="6">
                  <c:v>2015W7</c:v>
                </c:pt>
                <c:pt idx="7">
                  <c:v>2015W8</c:v>
                </c:pt>
                <c:pt idx="8">
                  <c:v>2015W9</c:v>
                </c:pt>
                <c:pt idx="9">
                  <c:v>2015W10</c:v>
                </c:pt>
                <c:pt idx="10">
                  <c:v>2015W11</c:v>
                </c:pt>
                <c:pt idx="11">
                  <c:v>2015W12</c:v>
                </c:pt>
                <c:pt idx="12">
                  <c:v>2015W13</c:v>
                </c:pt>
                <c:pt idx="13">
                  <c:v>2015W14</c:v>
                </c:pt>
                <c:pt idx="14">
                  <c:v>2015W15</c:v>
                </c:pt>
                <c:pt idx="15">
                  <c:v>2015W16</c:v>
                </c:pt>
                <c:pt idx="16">
                  <c:v>2015W17</c:v>
                </c:pt>
                <c:pt idx="17">
                  <c:v>2015W18</c:v>
                </c:pt>
                <c:pt idx="18">
                  <c:v>2015W19</c:v>
                </c:pt>
                <c:pt idx="19">
                  <c:v>2015W20</c:v>
                </c:pt>
                <c:pt idx="20">
                  <c:v>2015W21</c:v>
                </c:pt>
                <c:pt idx="21">
                  <c:v>2015W22</c:v>
                </c:pt>
                <c:pt idx="22">
                  <c:v>2015W23</c:v>
                </c:pt>
                <c:pt idx="23">
                  <c:v>2015W24</c:v>
                </c:pt>
                <c:pt idx="24">
                  <c:v>2015W25</c:v>
                </c:pt>
                <c:pt idx="25">
                  <c:v>2015W26</c:v>
                </c:pt>
                <c:pt idx="26">
                  <c:v>2015W27</c:v>
                </c:pt>
                <c:pt idx="27">
                  <c:v>2015W28</c:v>
                </c:pt>
                <c:pt idx="28">
                  <c:v>2015W29</c:v>
                </c:pt>
                <c:pt idx="29">
                  <c:v>2015W30</c:v>
                </c:pt>
                <c:pt idx="30">
                  <c:v>2015W31</c:v>
                </c:pt>
                <c:pt idx="31">
                  <c:v>2015W32</c:v>
                </c:pt>
                <c:pt idx="32">
                  <c:v>2015W33</c:v>
                </c:pt>
                <c:pt idx="33">
                  <c:v>2015W34</c:v>
                </c:pt>
                <c:pt idx="34">
                  <c:v>2015W35</c:v>
                </c:pt>
                <c:pt idx="35">
                  <c:v>2015W36</c:v>
                </c:pt>
                <c:pt idx="36">
                  <c:v>2015W37</c:v>
                </c:pt>
                <c:pt idx="37">
                  <c:v>2015W38</c:v>
                </c:pt>
                <c:pt idx="38">
                  <c:v>2015W39</c:v>
                </c:pt>
                <c:pt idx="39">
                  <c:v>2015W40</c:v>
                </c:pt>
                <c:pt idx="40">
                  <c:v>2015W41</c:v>
                </c:pt>
                <c:pt idx="41">
                  <c:v>2015W42</c:v>
                </c:pt>
                <c:pt idx="42">
                  <c:v>2015W43</c:v>
                </c:pt>
                <c:pt idx="43">
                  <c:v>2015W44</c:v>
                </c:pt>
                <c:pt idx="44">
                  <c:v>2015W45</c:v>
                </c:pt>
                <c:pt idx="45">
                  <c:v>2015W46</c:v>
                </c:pt>
                <c:pt idx="46">
                  <c:v>2015W47</c:v>
                </c:pt>
                <c:pt idx="47">
                  <c:v>2015W48</c:v>
                </c:pt>
                <c:pt idx="48">
                  <c:v>2015W49</c:v>
                </c:pt>
                <c:pt idx="49">
                  <c:v>2015W50</c:v>
                </c:pt>
                <c:pt idx="50">
                  <c:v>2015W51</c:v>
                </c:pt>
                <c:pt idx="51">
                  <c:v>2015W52</c:v>
                </c:pt>
              </c:strCache>
            </c:strRef>
          </c:cat>
          <c:val>
            <c:numRef>
              <c:f>Sheet4!$D$2:$D$53</c:f>
              <c:numCache>
                <c:formatCode>General</c:formatCode>
                <c:ptCount val="52"/>
                <c:pt idx="0">
                  <c:v>1464</c:v>
                </c:pt>
                <c:pt idx="1">
                  <c:v>1225</c:v>
                </c:pt>
                <c:pt idx="2">
                  <c:v>907</c:v>
                </c:pt>
                <c:pt idx="3">
                  <c:v>359</c:v>
                </c:pt>
                <c:pt idx="4">
                  <c:v>1255</c:v>
                </c:pt>
                <c:pt idx="5">
                  <c:v>2424</c:v>
                </c:pt>
                <c:pt idx="6">
                  <c:v>1498</c:v>
                </c:pt>
                <c:pt idx="7">
                  <c:v>1641</c:v>
                </c:pt>
                <c:pt idx="8">
                  <c:v>1449</c:v>
                </c:pt>
                <c:pt idx="9">
                  <c:v>1118</c:v>
                </c:pt>
                <c:pt idx="10">
                  <c:v>1203</c:v>
                </c:pt>
                <c:pt idx="11">
                  <c:v>1714</c:v>
                </c:pt>
                <c:pt idx="12">
                  <c:v>1363</c:v>
                </c:pt>
                <c:pt idx="13">
                  <c:v>3155</c:v>
                </c:pt>
                <c:pt idx="14">
                  <c:v>4626</c:v>
                </c:pt>
                <c:pt idx="15">
                  <c:v>2949</c:v>
                </c:pt>
                <c:pt idx="16">
                  <c:v>2110</c:v>
                </c:pt>
                <c:pt idx="17">
                  <c:v>1950</c:v>
                </c:pt>
                <c:pt idx="18">
                  <c:v>2404</c:v>
                </c:pt>
                <c:pt idx="19">
                  <c:v>1995</c:v>
                </c:pt>
                <c:pt idx="20">
                  <c:v>2007</c:v>
                </c:pt>
                <c:pt idx="21">
                  <c:v>2452</c:v>
                </c:pt>
                <c:pt idx="22">
                  <c:v>4612</c:v>
                </c:pt>
                <c:pt idx="23">
                  <c:v>5931</c:v>
                </c:pt>
                <c:pt idx="24">
                  <c:v>3691</c:v>
                </c:pt>
                <c:pt idx="25">
                  <c:v>3257</c:v>
                </c:pt>
                <c:pt idx="26">
                  <c:v>2551</c:v>
                </c:pt>
                <c:pt idx="27">
                  <c:v>1446</c:v>
                </c:pt>
                <c:pt idx="28">
                  <c:v>2782</c:v>
                </c:pt>
                <c:pt idx="29">
                  <c:v>2472</c:v>
                </c:pt>
                <c:pt idx="30">
                  <c:v>2075</c:v>
                </c:pt>
                <c:pt idx="31">
                  <c:v>1077</c:v>
                </c:pt>
                <c:pt idx="32">
                  <c:v>2016</c:v>
                </c:pt>
                <c:pt idx="33">
                  <c:v>3744</c:v>
                </c:pt>
                <c:pt idx="34">
                  <c:v>1744</c:v>
                </c:pt>
                <c:pt idx="35">
                  <c:v>2102</c:v>
                </c:pt>
                <c:pt idx="36">
                  <c:v>2373</c:v>
                </c:pt>
                <c:pt idx="37">
                  <c:v>2304</c:v>
                </c:pt>
                <c:pt idx="38">
                  <c:v>2149</c:v>
                </c:pt>
                <c:pt idx="39">
                  <c:v>2468</c:v>
                </c:pt>
                <c:pt idx="40">
                  <c:v>1787</c:v>
                </c:pt>
                <c:pt idx="41">
                  <c:v>2536</c:v>
                </c:pt>
                <c:pt idx="42">
                  <c:v>2323</c:v>
                </c:pt>
                <c:pt idx="43">
                  <c:v>2594</c:v>
                </c:pt>
                <c:pt idx="44">
                  <c:v>874</c:v>
                </c:pt>
                <c:pt idx="45">
                  <c:v>49</c:v>
                </c:pt>
                <c:pt idx="46">
                  <c:v>1061</c:v>
                </c:pt>
                <c:pt idx="47">
                  <c:v>1813</c:v>
                </c:pt>
                <c:pt idx="48">
                  <c:v>1581</c:v>
                </c:pt>
                <c:pt idx="49">
                  <c:v>1770</c:v>
                </c:pt>
                <c:pt idx="50">
                  <c:v>1176</c:v>
                </c:pt>
                <c:pt idx="51">
                  <c:v>540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Sheet4!$E$1</c:f>
              <c:strCache>
                <c:ptCount val="1"/>
                <c:pt idx="0">
                  <c:v>AVG</c:v>
                </c:pt>
              </c:strCache>
            </c:strRef>
          </c:tx>
          <c:marker>
            <c:symbol val="none"/>
          </c:marker>
          <c:cat>
            <c:strRef>
              <c:f>Sheet4!$A$2:$A$53</c:f>
              <c:strCache>
                <c:ptCount val="52"/>
                <c:pt idx="0">
                  <c:v>2015W1</c:v>
                </c:pt>
                <c:pt idx="1">
                  <c:v>2015W2</c:v>
                </c:pt>
                <c:pt idx="2">
                  <c:v>2015W3</c:v>
                </c:pt>
                <c:pt idx="3">
                  <c:v>2015W4</c:v>
                </c:pt>
                <c:pt idx="4">
                  <c:v>2015W5</c:v>
                </c:pt>
                <c:pt idx="5">
                  <c:v>2015W6</c:v>
                </c:pt>
                <c:pt idx="6">
                  <c:v>2015W7</c:v>
                </c:pt>
                <c:pt idx="7">
                  <c:v>2015W8</c:v>
                </c:pt>
                <c:pt idx="8">
                  <c:v>2015W9</c:v>
                </c:pt>
                <c:pt idx="9">
                  <c:v>2015W10</c:v>
                </c:pt>
                <c:pt idx="10">
                  <c:v>2015W11</c:v>
                </c:pt>
                <c:pt idx="11">
                  <c:v>2015W12</c:v>
                </c:pt>
                <c:pt idx="12">
                  <c:v>2015W13</c:v>
                </c:pt>
                <c:pt idx="13">
                  <c:v>2015W14</c:v>
                </c:pt>
                <c:pt idx="14">
                  <c:v>2015W15</c:v>
                </c:pt>
                <c:pt idx="15">
                  <c:v>2015W16</c:v>
                </c:pt>
                <c:pt idx="16">
                  <c:v>2015W17</c:v>
                </c:pt>
                <c:pt idx="17">
                  <c:v>2015W18</c:v>
                </c:pt>
                <c:pt idx="18">
                  <c:v>2015W19</c:v>
                </c:pt>
                <c:pt idx="19">
                  <c:v>2015W20</c:v>
                </c:pt>
                <c:pt idx="20">
                  <c:v>2015W21</c:v>
                </c:pt>
                <c:pt idx="21">
                  <c:v>2015W22</c:v>
                </c:pt>
                <c:pt idx="22">
                  <c:v>2015W23</c:v>
                </c:pt>
                <c:pt idx="23">
                  <c:v>2015W24</c:v>
                </c:pt>
                <c:pt idx="24">
                  <c:v>2015W25</c:v>
                </c:pt>
                <c:pt idx="25">
                  <c:v>2015W26</c:v>
                </c:pt>
                <c:pt idx="26">
                  <c:v>2015W27</c:v>
                </c:pt>
                <c:pt idx="27">
                  <c:v>2015W28</c:v>
                </c:pt>
                <c:pt idx="28">
                  <c:v>2015W29</c:v>
                </c:pt>
                <c:pt idx="29">
                  <c:v>2015W30</c:v>
                </c:pt>
                <c:pt idx="30">
                  <c:v>2015W31</c:v>
                </c:pt>
                <c:pt idx="31">
                  <c:v>2015W32</c:v>
                </c:pt>
                <c:pt idx="32">
                  <c:v>2015W33</c:v>
                </c:pt>
                <c:pt idx="33">
                  <c:v>2015W34</c:v>
                </c:pt>
                <c:pt idx="34">
                  <c:v>2015W35</c:v>
                </c:pt>
                <c:pt idx="35">
                  <c:v>2015W36</c:v>
                </c:pt>
                <c:pt idx="36">
                  <c:v>2015W37</c:v>
                </c:pt>
                <c:pt idx="37">
                  <c:v>2015W38</c:v>
                </c:pt>
                <c:pt idx="38">
                  <c:v>2015W39</c:v>
                </c:pt>
                <c:pt idx="39">
                  <c:v>2015W40</c:v>
                </c:pt>
                <c:pt idx="40">
                  <c:v>2015W41</c:v>
                </c:pt>
                <c:pt idx="41">
                  <c:v>2015W42</c:v>
                </c:pt>
                <c:pt idx="42">
                  <c:v>2015W43</c:v>
                </c:pt>
                <c:pt idx="43">
                  <c:v>2015W44</c:v>
                </c:pt>
                <c:pt idx="44">
                  <c:v>2015W45</c:v>
                </c:pt>
                <c:pt idx="45">
                  <c:v>2015W46</c:v>
                </c:pt>
                <c:pt idx="46">
                  <c:v>2015W47</c:v>
                </c:pt>
                <c:pt idx="47">
                  <c:v>2015W48</c:v>
                </c:pt>
                <c:pt idx="48">
                  <c:v>2015W49</c:v>
                </c:pt>
                <c:pt idx="49">
                  <c:v>2015W50</c:v>
                </c:pt>
                <c:pt idx="50">
                  <c:v>2015W51</c:v>
                </c:pt>
                <c:pt idx="51">
                  <c:v>2015W52</c:v>
                </c:pt>
              </c:strCache>
            </c:strRef>
          </c:cat>
          <c:val>
            <c:numRef>
              <c:f>Sheet4!$E$2:$E$53</c:f>
              <c:numCache>
                <c:formatCode>_(* #,##0_);_(* \(#,##0\);_(* "-"??_);_(@_)</c:formatCode>
                <c:ptCount val="52"/>
                <c:pt idx="0">
                  <c:v>1125.6666666666667</c:v>
                </c:pt>
                <c:pt idx="1">
                  <c:v>1433.3333333333333</c:v>
                </c:pt>
                <c:pt idx="2">
                  <c:v>1627.6666666666667</c:v>
                </c:pt>
                <c:pt idx="3">
                  <c:v>1564.6666666666667</c:v>
                </c:pt>
                <c:pt idx="4">
                  <c:v>1541.6666666666667</c:v>
                </c:pt>
                <c:pt idx="5">
                  <c:v>1997.6666666666667</c:v>
                </c:pt>
                <c:pt idx="6">
                  <c:v>2391</c:v>
                </c:pt>
                <c:pt idx="7">
                  <c:v>1730.6666666666667</c:v>
                </c:pt>
                <c:pt idx="8">
                  <c:v>1668.6666666666667</c:v>
                </c:pt>
                <c:pt idx="9">
                  <c:v>1511.6666666666667</c:v>
                </c:pt>
                <c:pt idx="10">
                  <c:v>1546.6666666666667</c:v>
                </c:pt>
                <c:pt idx="11">
                  <c:v>1711</c:v>
                </c:pt>
                <c:pt idx="12">
                  <c:v>1434.3333333333333</c:v>
                </c:pt>
                <c:pt idx="13">
                  <c:v>1958.3333333333333</c:v>
                </c:pt>
                <c:pt idx="14">
                  <c:v>2799.3333333333335</c:v>
                </c:pt>
                <c:pt idx="15">
                  <c:v>1906.6666666666667</c:v>
                </c:pt>
                <c:pt idx="16">
                  <c:v>1797</c:v>
                </c:pt>
                <c:pt idx="17">
                  <c:v>2145.3333333333335</c:v>
                </c:pt>
                <c:pt idx="18">
                  <c:v>2652.6666666666665</c:v>
                </c:pt>
                <c:pt idx="19">
                  <c:v>3371.3333333333335</c:v>
                </c:pt>
                <c:pt idx="20">
                  <c:v>3372.3333333333335</c:v>
                </c:pt>
                <c:pt idx="21">
                  <c:v>3664.6666666666665</c:v>
                </c:pt>
                <c:pt idx="22">
                  <c:v>4057</c:v>
                </c:pt>
                <c:pt idx="23">
                  <c:v>5304</c:v>
                </c:pt>
                <c:pt idx="24">
                  <c:v>3678.3333333333335</c:v>
                </c:pt>
                <c:pt idx="25">
                  <c:v>3727</c:v>
                </c:pt>
                <c:pt idx="26">
                  <c:v>3587</c:v>
                </c:pt>
                <c:pt idx="27">
                  <c:v>2968.6666666666665</c:v>
                </c:pt>
                <c:pt idx="28">
                  <c:v>2956.3333333333335</c:v>
                </c:pt>
                <c:pt idx="29">
                  <c:v>2551.3333333333335</c:v>
                </c:pt>
                <c:pt idx="30">
                  <c:v>3245.6666666666665</c:v>
                </c:pt>
                <c:pt idx="31">
                  <c:v>3294.6666666666665</c:v>
                </c:pt>
                <c:pt idx="32">
                  <c:v>4268</c:v>
                </c:pt>
                <c:pt idx="33">
                  <c:v>3846.3333333333335</c:v>
                </c:pt>
                <c:pt idx="34">
                  <c:v>2989.3333333333335</c:v>
                </c:pt>
                <c:pt idx="35">
                  <c:v>2775.3333333333335</c:v>
                </c:pt>
                <c:pt idx="36">
                  <c:v>2259</c:v>
                </c:pt>
                <c:pt idx="37">
                  <c:v>1889.6666666666667</c:v>
                </c:pt>
                <c:pt idx="38">
                  <c:v>2531.6666666666665</c:v>
                </c:pt>
                <c:pt idx="39">
                  <c:v>3028.6666666666665</c:v>
                </c:pt>
                <c:pt idx="40">
                  <c:v>3604.6666666666665</c:v>
                </c:pt>
                <c:pt idx="41">
                  <c:v>3629</c:v>
                </c:pt>
                <c:pt idx="42">
                  <c:v>2900.6666666666665</c:v>
                </c:pt>
                <c:pt idx="43">
                  <c:v>2287.6666666666665</c:v>
                </c:pt>
                <c:pt idx="44">
                  <c:v>1928.3333333333333</c:v>
                </c:pt>
                <c:pt idx="45">
                  <c:v>1748</c:v>
                </c:pt>
                <c:pt idx="46">
                  <c:v>2421</c:v>
                </c:pt>
                <c:pt idx="47">
                  <c:v>2846.3333333333335</c:v>
                </c:pt>
                <c:pt idx="48">
                  <c:v>2078.3333333333335</c:v>
                </c:pt>
                <c:pt idx="49">
                  <c:v>2034.3333333333333</c:v>
                </c:pt>
                <c:pt idx="50">
                  <c:v>1741.3333333333333</c:v>
                </c:pt>
                <c:pt idx="51">
                  <c:v>1120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Sheet4!$H$1</c:f>
              <c:strCache>
                <c:ptCount val="1"/>
                <c:pt idx="0">
                  <c:v>AVG+2SD</c:v>
                </c:pt>
              </c:strCache>
            </c:strRef>
          </c:tx>
          <c:marker>
            <c:symbol val="none"/>
          </c:marker>
          <c:cat>
            <c:strRef>
              <c:f>Sheet4!$A$2:$A$53</c:f>
              <c:strCache>
                <c:ptCount val="52"/>
                <c:pt idx="0">
                  <c:v>2015W1</c:v>
                </c:pt>
                <c:pt idx="1">
                  <c:v>2015W2</c:v>
                </c:pt>
                <c:pt idx="2">
                  <c:v>2015W3</c:v>
                </c:pt>
                <c:pt idx="3">
                  <c:v>2015W4</c:v>
                </c:pt>
                <c:pt idx="4">
                  <c:v>2015W5</c:v>
                </c:pt>
                <c:pt idx="5">
                  <c:v>2015W6</c:v>
                </c:pt>
                <c:pt idx="6">
                  <c:v>2015W7</c:v>
                </c:pt>
                <c:pt idx="7">
                  <c:v>2015W8</c:v>
                </c:pt>
                <c:pt idx="8">
                  <c:v>2015W9</c:v>
                </c:pt>
                <c:pt idx="9">
                  <c:v>2015W10</c:v>
                </c:pt>
                <c:pt idx="10">
                  <c:v>2015W11</c:v>
                </c:pt>
                <c:pt idx="11">
                  <c:v>2015W12</c:v>
                </c:pt>
                <c:pt idx="12">
                  <c:v>2015W13</c:v>
                </c:pt>
                <c:pt idx="13">
                  <c:v>2015W14</c:v>
                </c:pt>
                <c:pt idx="14">
                  <c:v>2015W15</c:v>
                </c:pt>
                <c:pt idx="15">
                  <c:v>2015W16</c:v>
                </c:pt>
                <c:pt idx="16">
                  <c:v>2015W17</c:v>
                </c:pt>
                <c:pt idx="17">
                  <c:v>2015W18</c:v>
                </c:pt>
                <c:pt idx="18">
                  <c:v>2015W19</c:v>
                </c:pt>
                <c:pt idx="19">
                  <c:v>2015W20</c:v>
                </c:pt>
                <c:pt idx="20">
                  <c:v>2015W21</c:v>
                </c:pt>
                <c:pt idx="21">
                  <c:v>2015W22</c:v>
                </c:pt>
                <c:pt idx="22">
                  <c:v>2015W23</c:v>
                </c:pt>
                <c:pt idx="23">
                  <c:v>2015W24</c:v>
                </c:pt>
                <c:pt idx="24">
                  <c:v>2015W25</c:v>
                </c:pt>
                <c:pt idx="25">
                  <c:v>2015W26</c:v>
                </c:pt>
                <c:pt idx="26">
                  <c:v>2015W27</c:v>
                </c:pt>
                <c:pt idx="27">
                  <c:v>2015W28</c:v>
                </c:pt>
                <c:pt idx="28">
                  <c:v>2015W29</c:v>
                </c:pt>
                <c:pt idx="29">
                  <c:v>2015W30</c:v>
                </c:pt>
                <c:pt idx="30">
                  <c:v>2015W31</c:v>
                </c:pt>
                <c:pt idx="31">
                  <c:v>2015W32</c:v>
                </c:pt>
                <c:pt idx="32">
                  <c:v>2015W33</c:v>
                </c:pt>
                <c:pt idx="33">
                  <c:v>2015W34</c:v>
                </c:pt>
                <c:pt idx="34">
                  <c:v>2015W35</c:v>
                </c:pt>
                <c:pt idx="35">
                  <c:v>2015W36</c:v>
                </c:pt>
                <c:pt idx="36">
                  <c:v>2015W37</c:v>
                </c:pt>
                <c:pt idx="37">
                  <c:v>2015W38</c:v>
                </c:pt>
                <c:pt idx="38">
                  <c:v>2015W39</c:v>
                </c:pt>
                <c:pt idx="39">
                  <c:v>2015W40</c:v>
                </c:pt>
                <c:pt idx="40">
                  <c:v>2015W41</c:v>
                </c:pt>
                <c:pt idx="41">
                  <c:v>2015W42</c:v>
                </c:pt>
                <c:pt idx="42">
                  <c:v>2015W43</c:v>
                </c:pt>
                <c:pt idx="43">
                  <c:v>2015W44</c:v>
                </c:pt>
                <c:pt idx="44">
                  <c:v>2015W45</c:v>
                </c:pt>
                <c:pt idx="45">
                  <c:v>2015W46</c:v>
                </c:pt>
                <c:pt idx="46">
                  <c:v>2015W47</c:v>
                </c:pt>
                <c:pt idx="47">
                  <c:v>2015W48</c:v>
                </c:pt>
                <c:pt idx="48">
                  <c:v>2015W49</c:v>
                </c:pt>
                <c:pt idx="49">
                  <c:v>2015W50</c:v>
                </c:pt>
                <c:pt idx="50">
                  <c:v>2015W51</c:v>
                </c:pt>
                <c:pt idx="51">
                  <c:v>2015W52</c:v>
                </c:pt>
              </c:strCache>
            </c:strRef>
          </c:cat>
          <c:val>
            <c:numRef>
              <c:f>Sheet4!$H$2:$H$53</c:f>
              <c:numCache>
                <c:formatCode>_(* #,##0_);_(* \(#,##0\);_(* "-"??_);_(@_)</c:formatCode>
                <c:ptCount val="52"/>
                <c:pt idx="0">
                  <c:v>2285.5844798471235</c:v>
                </c:pt>
                <c:pt idx="1">
                  <c:v>3669.6377252561624</c:v>
                </c:pt>
                <c:pt idx="2">
                  <c:v>3698.2186059653004</c:v>
                </c:pt>
                <c:pt idx="3">
                  <c:v>4639.5561497755043</c:v>
                </c:pt>
                <c:pt idx="4">
                  <c:v>3310.7730324155818</c:v>
                </c:pt>
                <c:pt idx="5">
                  <c:v>2752.1899157010039</c:v>
                </c:pt>
                <c:pt idx="6">
                  <c:v>4987.0685661207026</c:v>
                </c:pt>
                <c:pt idx="7">
                  <c:v>3297.3834034552069</c:v>
                </c:pt>
                <c:pt idx="8">
                  <c:v>2732.0618581798381</c:v>
                </c:pt>
                <c:pt idx="9">
                  <c:v>2249.9141409822473</c:v>
                </c:pt>
                <c:pt idx="10">
                  <c:v>2187.3610816051255</c:v>
                </c:pt>
                <c:pt idx="11">
                  <c:v>2044.0405380730699</c:v>
                </c:pt>
                <c:pt idx="12">
                  <c:v>1941.6097208513547</c:v>
                </c:pt>
                <c:pt idx="13">
                  <c:v>4262.2581006235614</c:v>
                </c:pt>
                <c:pt idx="14">
                  <c:v>6393.8526799683368</c:v>
                </c:pt>
                <c:pt idx="15">
                  <c:v>3718.5125026398414</c:v>
                </c:pt>
                <c:pt idx="16">
                  <c:v>2554.4615501792814</c:v>
                </c:pt>
                <c:pt idx="17">
                  <c:v>3219.9799419137225</c:v>
                </c:pt>
                <c:pt idx="18">
                  <c:v>4096.408102427702</c:v>
                </c:pt>
                <c:pt idx="19">
                  <c:v>6415.3979406196722</c:v>
                </c:pt>
                <c:pt idx="20">
                  <c:v>5737.404438677384</c:v>
                </c:pt>
                <c:pt idx="21">
                  <c:v>5871.1700845958858</c:v>
                </c:pt>
                <c:pt idx="22">
                  <c:v>5145.6670749131708</c:v>
                </c:pt>
                <c:pt idx="23">
                  <c:v>8442.8552053256608</c:v>
                </c:pt>
                <c:pt idx="24">
                  <c:v>5626.4568749326154</c:v>
                </c:pt>
                <c:pt idx="25">
                  <c:v>5035.1574828742905</c:v>
                </c:pt>
                <c:pt idx="26">
                  <c:v>5510.2139766547043</c:v>
                </c:pt>
                <c:pt idx="27">
                  <c:v>5614.833202116266</c:v>
                </c:pt>
                <c:pt idx="28">
                  <c:v>3673.9525452649355</c:v>
                </c:pt>
                <c:pt idx="29">
                  <c:v>2756.2365625253924</c:v>
                </c:pt>
                <c:pt idx="30">
                  <c:v>6167.686059712054</c:v>
                </c:pt>
                <c:pt idx="31">
                  <c:v>7410.6814058693017</c:v>
                </c:pt>
                <c:pt idx="32">
                  <c:v>8333.4431492765943</c:v>
                </c:pt>
                <c:pt idx="33">
                  <c:v>5486.9360681028838</c:v>
                </c:pt>
                <c:pt idx="34">
                  <c:v>5160.7534523645027</c:v>
                </c:pt>
                <c:pt idx="35">
                  <c:v>4185.0841387359533</c:v>
                </c:pt>
                <c:pt idx="36">
                  <c:v>2890.6549691089276</c:v>
                </c:pt>
                <c:pt idx="37">
                  <c:v>2721.686698476798</c:v>
                </c:pt>
                <c:pt idx="38">
                  <c:v>4221.10957287372</c:v>
                </c:pt>
                <c:pt idx="39">
                  <c:v>7253.7803140533651</c:v>
                </c:pt>
                <c:pt idx="40">
                  <c:v>8921.8991548444519</c:v>
                </c:pt>
                <c:pt idx="41">
                  <c:v>6614.8713970966664</c:v>
                </c:pt>
                <c:pt idx="42">
                  <c:v>3990.889273904902</c:v>
                </c:pt>
                <c:pt idx="43">
                  <c:v>3081.8966921210886</c:v>
                </c:pt>
                <c:pt idx="44">
                  <c:v>3764.6626429434946</c:v>
                </c:pt>
                <c:pt idx="45">
                  <c:v>5020.2414336353604</c:v>
                </c:pt>
                <c:pt idx="46">
                  <c:v>5547.6493247564558</c:v>
                </c:pt>
                <c:pt idx="47">
                  <c:v>4641.1284005578163</c:v>
                </c:pt>
                <c:pt idx="48">
                  <c:v>3404.2614359593135</c:v>
                </c:pt>
                <c:pt idx="49">
                  <c:v>2536.7926185827273</c:v>
                </c:pt>
                <c:pt idx="50">
                  <c:v>2799.0692802186286</c:v>
                </c:pt>
                <c:pt idx="51">
                  <c:v>2124.7507153518231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62464"/>
        <c:axId val="119664000"/>
      </c:lineChart>
      <c:catAx>
        <c:axId val="1196624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9664000"/>
        <c:crosses val="autoZero"/>
        <c:auto val="1"/>
        <c:lblAlgn val="ctr"/>
        <c:lblOffset val="100"/>
        <c:noMultiLvlLbl val="0"/>
      </c:catAx>
      <c:valAx>
        <c:axId val="1196640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No.</a:t>
                </a:r>
                <a:r>
                  <a:rPr lang="en-US" baseline="0" dirty="0" smtClean="0"/>
                  <a:t> Malaria Cases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96624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800"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D5C2F8B-FACE-4D73-A850-AEA153A248A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D08E379-F551-439F-AA5B-9E11C1C67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7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9A622-AA7F-47D6-A0A8-F9F07581492A}" type="slidenum">
              <a:rPr lang="en-CA" smtClean="0">
                <a:solidFill>
                  <a:prstClr val="black"/>
                </a:solidFill>
              </a:rPr>
              <a:pPr/>
              <a:t>1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209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2188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addition to the impact</a:t>
            </a:r>
            <a:r>
              <a:rPr lang="en-GB" baseline="0" dirty="0" smtClean="0"/>
              <a:t> and process indicator targets,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C99F1-94C8-4CE8-988F-1EEF4A048BF8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229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19" descr="Ouganda"/>
          <p:cNvPicPr>
            <a:picLocks noChangeAspect="1" noChangeArrowheads="1" noCrop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702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1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01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05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67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94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8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4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3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86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6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53671446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" name="think-cell Slide" r:id="rId15" imgW="270" imgH="270" progId="">
                  <p:embed/>
                </p:oleObj>
              </mc:Choice>
              <mc:Fallback>
                <p:oleObj name="think-cell Slide" r:id="rId15" imgW="270" imgH="270" progId="">
                  <p:embed/>
                  <p:pic>
                    <p:nvPicPr>
                      <p:cNvPr id="0" name="Picture 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22238"/>
            <a:ext cx="76962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84582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89EA3-5AB6-49B9-8763-1D1E51048F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45645-0ACC-43A0-B51C-B469CAFFF01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GOU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3788" y="0"/>
            <a:ext cx="8606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263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>
          <a:solidFill>
            <a:srgbClr val="6C0000"/>
          </a:solidFill>
          <a:latin typeface="Arial Rounded MT Bold" pitchFamily="34" charset="0"/>
          <a:ea typeface="+mj-ea"/>
          <a:cs typeface="+mj-cs"/>
        </a:defRPr>
      </a:lvl1pPr>
    </p:titleStyle>
    <p:bodyStyle>
      <a:lvl1pPr marL="395288" indent="-395288" algn="l" defTabSz="914400" rtl="0" eaLnBrk="1" latinLnBrk="0" hangingPunct="1">
        <a:spcBef>
          <a:spcPct val="20000"/>
        </a:spcBef>
        <a:buFont typeface="Wingdings" pitchFamily="2" charset="2"/>
        <a:buChar char="q"/>
        <a:defRPr sz="30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1pPr>
      <a:lvl2pPr marL="914400" indent="-457200" algn="l" defTabSz="914400" rtl="0" eaLnBrk="1" latinLnBrk="0" hangingPunct="1">
        <a:spcBef>
          <a:spcPct val="20000"/>
        </a:spcBef>
        <a:buFont typeface="Symbol" pitchFamily="18" charset="2"/>
        <a:buChar char="Þ"/>
        <a:defRPr sz="2800" kern="1200">
          <a:solidFill>
            <a:srgbClr val="3E4D1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58752" cy="18288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1"/>
                </a:solidFill>
                <a:latin typeface="Comic Sans MS" pitchFamily="66" charset="0"/>
              </a:rPr>
              <a:t>AMURIA DISTRICT</a:t>
            </a:r>
            <a:br>
              <a:rPr lang="en-US" sz="4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sz="4800" b="1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sz="4800" b="1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sz="3100" b="1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DHMT Health Performance Review Meeting</a:t>
            </a:r>
            <a:endParaRPr lang="en-US" sz="3100" b="1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4384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Health Boardroom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mic Sans MS" pitchFamily="66" charset="0"/>
              </a:rPr>
              <a:t>4</a:t>
            </a:r>
            <a:r>
              <a:rPr lang="en-US" sz="1400" b="1" baseline="30000" dirty="0" smtClean="0">
                <a:solidFill>
                  <a:schemeClr val="tx1"/>
                </a:solidFill>
                <a:latin typeface="Comic Sans MS" pitchFamily="66" charset="0"/>
              </a:rPr>
              <a:t>th</a:t>
            </a:r>
            <a:r>
              <a:rPr lang="en-US" sz="1400" b="1" dirty="0" smtClean="0">
                <a:solidFill>
                  <a:schemeClr val="tx1"/>
                </a:solidFill>
                <a:latin typeface="Comic Sans MS" pitchFamily="66" charset="0"/>
              </a:rPr>
              <a:t>-October-2018</a:t>
            </a:r>
          </a:p>
          <a:p>
            <a:endParaRPr lang="en-US" sz="24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1600" b="1" i="1" u="sng" dirty="0" smtClean="0">
                <a:solidFill>
                  <a:schemeClr val="tx1"/>
                </a:solidFill>
                <a:latin typeface="Comic Sans MS" pitchFamily="66" charset="0"/>
              </a:rPr>
              <a:t>Presenter: </a:t>
            </a:r>
            <a:r>
              <a:rPr lang="en-US" sz="1600" b="1" i="1" u="sng" dirty="0" err="1" smtClean="0">
                <a:solidFill>
                  <a:schemeClr val="tx1"/>
                </a:solidFill>
                <a:latin typeface="Comic Sans MS" pitchFamily="66" charset="0"/>
              </a:rPr>
              <a:t>Eyattu</a:t>
            </a:r>
            <a:r>
              <a:rPr lang="en-US" sz="1600" b="1" i="1" u="sng" dirty="0" smtClean="0">
                <a:solidFill>
                  <a:schemeClr val="tx1"/>
                </a:solidFill>
                <a:latin typeface="Comic Sans MS" pitchFamily="66" charset="0"/>
              </a:rPr>
              <a:t> Jude-</a:t>
            </a:r>
            <a:r>
              <a:rPr lang="en-US" sz="1600" b="1" i="1" u="sng" dirty="0" err="1" smtClean="0">
                <a:solidFill>
                  <a:schemeClr val="tx1"/>
                </a:solidFill>
                <a:latin typeface="Comic Sans MS" pitchFamily="66" charset="0"/>
              </a:rPr>
              <a:t>Biostat</a:t>
            </a:r>
            <a:endParaRPr lang="en-US" sz="1600" b="1" i="1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51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Risky </a:t>
            </a:r>
            <a:r>
              <a:rPr lang="en-US" b="1" dirty="0" err="1" smtClean="0">
                <a:solidFill>
                  <a:schemeClr val="tx1"/>
                </a:solidFill>
                <a:latin typeface="Comic Sans MS" pitchFamily="66" charset="0"/>
              </a:rPr>
              <a:t>behaviours</a:t>
            </a:r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 cont..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1600200"/>
            <a:ext cx="2209800" cy="452596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0747897"/>
              </p:ext>
            </p:extLst>
          </p:nvPr>
        </p:nvGraphicFramePr>
        <p:xfrm>
          <a:off x="457200" y="1295400"/>
          <a:ext cx="53340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532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Inpatient Service Delivery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4875714"/>
              </p:ext>
            </p:extLst>
          </p:nvPr>
        </p:nvGraphicFramePr>
        <p:xfrm>
          <a:off x="457198" y="1219202"/>
          <a:ext cx="5791202" cy="4876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5040"/>
                <a:gridCol w="428916"/>
                <a:gridCol w="811340"/>
                <a:gridCol w="663823"/>
                <a:gridCol w="885098"/>
                <a:gridCol w="737582"/>
                <a:gridCol w="849403"/>
              </a:tblGrid>
              <a:tr h="1208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 smtClean="0">
                          <a:effectLst/>
                          <a:latin typeface="Comic Sans MS" pitchFamily="66" charset="0"/>
                        </a:rPr>
                        <a:t>Wards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Comic Sans MS" pitchFamily="66" charset="0"/>
                        </a:rPr>
                        <a:t>#</a:t>
                      </a:r>
                      <a:r>
                        <a:rPr lang="en-US" sz="1000" b="1" u="none" strike="noStrike" baseline="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000" b="1" u="none" strike="noStrike" dirty="0" smtClean="0">
                          <a:effectLst/>
                          <a:latin typeface="Comic Sans MS" pitchFamily="66" charset="0"/>
                        </a:rPr>
                        <a:t>Beds </a:t>
                      </a:r>
                      <a:r>
                        <a:rPr lang="en-US" sz="1000" b="1" u="none" strike="noStrike" dirty="0">
                          <a:effectLst/>
                          <a:latin typeface="Comic Sans MS" pitchFamily="66" charset="0"/>
                        </a:rPr>
                        <a:t>      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Comic Sans MS" pitchFamily="66" charset="0"/>
                        </a:rPr>
                        <a:t>Admissions </a:t>
                      </a:r>
                      <a:r>
                        <a:rPr lang="en-US" sz="1000" b="1" u="none" strike="noStrike" dirty="0">
                          <a:effectLst/>
                          <a:latin typeface="Comic Sans MS" pitchFamily="66" charset="0"/>
                        </a:rPr>
                        <a:t>    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Comic Sans MS" pitchFamily="66" charset="0"/>
                        </a:rPr>
                        <a:t>Deaths </a:t>
                      </a:r>
                      <a:r>
                        <a:rPr lang="en-US" sz="1000" b="1" u="none" strike="noStrike" dirty="0">
                          <a:effectLst/>
                          <a:latin typeface="Comic Sans MS" pitchFamily="66" charset="0"/>
                        </a:rPr>
                        <a:t>          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Comic Sans MS" pitchFamily="66" charset="0"/>
                        </a:rPr>
                        <a:t>Patient </a:t>
                      </a:r>
                      <a:r>
                        <a:rPr lang="en-US" sz="1000" b="1" u="none" strike="noStrike" dirty="0">
                          <a:effectLst/>
                          <a:latin typeface="Comic Sans MS" pitchFamily="66" charset="0"/>
                        </a:rPr>
                        <a:t>Days   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Comic Sans MS" pitchFamily="66" charset="0"/>
                        </a:rPr>
                        <a:t>AVG</a:t>
                      </a:r>
                      <a:r>
                        <a:rPr lang="en-US" sz="1000" b="1" u="none" strike="noStrike" baseline="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000" b="1" u="none" strike="noStrike" dirty="0" smtClean="0">
                          <a:effectLst/>
                          <a:latin typeface="Comic Sans MS" pitchFamily="66" charset="0"/>
                        </a:rPr>
                        <a:t>Occupancy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BOR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 (%)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</a:tr>
              <a:tr h="611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  <a:latin typeface="Comic Sans MS" pitchFamily="66" charset="0"/>
                        </a:rPr>
                        <a:t>Male medical ward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353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44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2349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18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5848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16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Comic Sans MS" pitchFamily="66" charset="0"/>
                        </a:rPr>
                        <a:t>36.5%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</a:tr>
              <a:tr h="611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Female medical ward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353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59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4153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9530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Comic Sans MS" pitchFamily="66" charset="0"/>
                        </a:rPr>
                        <a:t>44.5%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</a:tr>
              <a:tr h="611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Pediatrics ward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353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80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4439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16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Comic Sans MS" pitchFamily="66" charset="0"/>
                        </a:rPr>
                        <a:t>13208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37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Comic Sans MS" pitchFamily="66" charset="0"/>
                        </a:rPr>
                        <a:t>45.5%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</a:tr>
              <a:tr h="611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Maternity/Obstetric ward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353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118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9956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23972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Comic Sans MS" pitchFamily="66" charset="0"/>
                        </a:rPr>
                        <a:t>66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Comic Sans MS" pitchFamily="66" charset="0"/>
                        </a:rPr>
                        <a:t>55.8%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</a:tr>
              <a:tr h="611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General Ward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353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85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5515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Comic Sans MS" pitchFamily="66" charset="0"/>
                        </a:rPr>
                        <a:t>16227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Comic Sans MS" pitchFamily="66" charset="0"/>
                        </a:rPr>
                        <a:t>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Comic Sans MS" pitchFamily="66" charset="0"/>
                        </a:rPr>
                        <a:t>52.2%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</a:tr>
              <a:tr h="611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>
                          <a:effectLst/>
                          <a:latin typeface="Comic Sans MS" pitchFamily="66" charset="0"/>
                        </a:rPr>
                        <a:t>District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353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>
                          <a:effectLst/>
                          <a:latin typeface="Comic Sans MS" pitchFamily="66" charset="0"/>
                        </a:rPr>
                        <a:t>385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>
                          <a:effectLst/>
                          <a:latin typeface="Comic Sans MS" pitchFamily="66" charset="0"/>
                        </a:rPr>
                        <a:t>26412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>
                          <a:effectLst/>
                          <a:latin typeface="Comic Sans MS" pitchFamily="66" charset="0"/>
                        </a:rPr>
                        <a:t>68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>
                          <a:effectLst/>
                          <a:latin typeface="Comic Sans MS" pitchFamily="66" charset="0"/>
                        </a:rPr>
                        <a:t>68785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 smtClean="0">
                          <a:effectLst/>
                          <a:latin typeface="Comic Sans MS" pitchFamily="66" charset="0"/>
                        </a:rPr>
                        <a:t>189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 smtClean="0">
                          <a:effectLst/>
                          <a:latin typeface="Comic Sans MS" pitchFamily="66" charset="0"/>
                        </a:rPr>
                        <a:t>48.9%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779" marR="4779" marT="4779" marB="0" anchor="ctr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24600" y="1600201"/>
            <a:ext cx="2362200" cy="2667000"/>
          </a:xfrm>
        </p:spPr>
        <p:txBody>
          <a:bodyPr>
            <a:normAutofit/>
          </a:bodyPr>
          <a:lstStyle/>
          <a:p>
            <a:r>
              <a:rPr lang="en-US" sz="1400" i="1" dirty="0" smtClean="0">
                <a:latin typeface="Comic Sans MS" pitchFamily="66" charset="0"/>
              </a:rPr>
              <a:t>District admitted 26,412 on its 385 beds</a:t>
            </a:r>
          </a:p>
          <a:p>
            <a:r>
              <a:rPr lang="en-US" sz="1400" i="1" dirty="0" smtClean="0">
                <a:latin typeface="Comic Sans MS" pitchFamily="66" charset="0"/>
              </a:rPr>
              <a:t>189 </a:t>
            </a:r>
            <a:r>
              <a:rPr lang="en-US" sz="1400" i="1" dirty="0" smtClean="0">
                <a:latin typeface="Comic Sans MS" pitchFamily="66" charset="0"/>
              </a:rPr>
              <a:t>patients are admitted in District wards monthly on average</a:t>
            </a:r>
          </a:p>
          <a:p>
            <a:r>
              <a:rPr lang="en-US" sz="1400" i="1" dirty="0" smtClean="0">
                <a:latin typeface="Comic Sans MS" pitchFamily="66" charset="0"/>
              </a:rPr>
              <a:t>Beds under utilized with BOR of &lt; half: HSDP target is 90%</a:t>
            </a:r>
          </a:p>
        </p:txBody>
      </p:sp>
    </p:spTree>
    <p:extLst>
      <p:ext uri="{BB962C8B-B14F-4D97-AF65-F5344CB8AC3E}">
        <p14:creationId xmlns:p14="http://schemas.microsoft.com/office/powerpoint/2010/main" val="30531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696200" cy="71596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Surgical Procedures Performed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1100338"/>
              </p:ext>
            </p:extLst>
          </p:nvPr>
        </p:nvGraphicFramePr>
        <p:xfrm>
          <a:off x="152401" y="1371607"/>
          <a:ext cx="4114798" cy="4724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3134"/>
                <a:gridCol w="575832"/>
                <a:gridCol w="575832"/>
              </a:tblGrid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smtClean="0">
                          <a:effectLst/>
                          <a:latin typeface="Comic Sans MS" pitchFamily="66" charset="0"/>
                        </a:rPr>
                        <a:t>Major Procedure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effectLst/>
                          <a:latin typeface="Comic Sans MS" pitchFamily="66" charset="0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omic Sans MS" pitchFamily="66" charset="0"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b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Caesarian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sections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34%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Obstetric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fistula repair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Laparotomy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Tracheostomy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Evacuations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(incomplete abortion)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37%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Internal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fixation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 smtClean="0">
                          <a:effectLst/>
                          <a:latin typeface="Comic Sans MS" pitchFamily="66" charset="0"/>
                        </a:rPr>
                        <a:t>Neuro</a:t>
                      </a:r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Surgery (Burr hole)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Thoracotomy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Cardiothoracic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surgery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Orthopedic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Surgery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 smtClean="0">
                          <a:effectLst/>
                          <a:latin typeface="Comic Sans MS" pitchFamily="66" charset="0"/>
                        </a:rPr>
                        <a:t>Occular</a:t>
                      </a:r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Surgery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ENT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surgical procedures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 smtClean="0">
                          <a:effectLst/>
                          <a:latin typeface="Comic Sans MS" pitchFamily="66" charset="0"/>
                        </a:rPr>
                        <a:t>Herniorrhaphy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41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Plastic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/ reconstructive surgery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78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Other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Major procedures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19%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  <a:tr h="267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  <a:latin typeface="Comic Sans MS" pitchFamily="66" charset="0"/>
                        </a:rPr>
                        <a:t>Total Number of Major Operations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920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84775" marR="7065" marT="706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065" marR="7065" marT="7065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191379"/>
              </p:ext>
            </p:extLst>
          </p:nvPr>
        </p:nvGraphicFramePr>
        <p:xfrm>
          <a:off x="4419601" y="1447798"/>
          <a:ext cx="4343400" cy="4648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754"/>
                <a:gridCol w="607823"/>
                <a:gridCol w="607823"/>
              </a:tblGrid>
              <a:tr h="391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smtClean="0">
                          <a:effectLst/>
                          <a:latin typeface="Comic Sans MS" pitchFamily="66" charset="0"/>
                        </a:rPr>
                        <a:t>Minor Procedure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effectLst/>
                          <a:latin typeface="Comic Sans MS" pitchFamily="66" charset="0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Comic Sans MS" pitchFamily="66" charset="0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4712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Oral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surgery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504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Debridement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and care of wounds and skin grafting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4712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Incision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and drainage of abscesses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36%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4712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Ocular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surgery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4712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Minor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Orthopedic Surgery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4712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Minor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ENT surgical procedures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4712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Safe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Male Circumcision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4712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Other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Minor procedures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54%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4524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Total Number of Minor Operations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591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9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6962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IPD Disease Burden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57370381"/>
              </p:ext>
            </p:extLst>
          </p:nvPr>
        </p:nvGraphicFramePr>
        <p:xfrm>
          <a:off x="457200" y="1600201"/>
          <a:ext cx="7924800" cy="4267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1614"/>
                <a:gridCol w="1304082"/>
                <a:gridCol w="2909104"/>
              </a:tblGrid>
              <a:tr h="4887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Disease/illness/Condition</a:t>
                      </a:r>
                      <a:endParaRPr lang="en-US" sz="1400" b="1" i="0" u="none" strike="noStrike" dirty="0">
                        <a:solidFill>
                          <a:srgbClr val="39547D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effectLst/>
                          <a:latin typeface="Comic Sans MS" pitchFamily="66" charset="0"/>
                        </a:rPr>
                        <a:t># Cases</a:t>
                      </a:r>
                      <a:endParaRPr lang="en-US" sz="1400" b="1" i="0" u="none" strike="noStrike" dirty="0">
                        <a:solidFill>
                          <a:srgbClr val="39547D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Comic Sans MS" pitchFamily="66" charset="0"/>
                        </a:rPr>
                        <a:t>Inpatient Disease </a:t>
                      </a:r>
                      <a:r>
                        <a:rPr lang="en-US" sz="1400" b="1" u="none" strike="noStrike" dirty="0" smtClean="0">
                          <a:effectLst/>
                          <a:latin typeface="Comic Sans MS" pitchFamily="66" charset="0"/>
                        </a:rPr>
                        <a:t>Burden-Percent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</a:tr>
              <a:tr h="3473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Malaria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8309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41.3%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4083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Urinary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Tract Infections (UTI)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2308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11.5%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3473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Pneumonia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1142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5.7%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4083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Respiratory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Infections (Other)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811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4.0%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3473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 smtClean="0">
                          <a:effectLst/>
                          <a:latin typeface="Comic Sans MS" pitchFamily="66" charset="0"/>
                        </a:rPr>
                        <a:t>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638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4083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Gastro-intestinal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disorders (non-infective)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526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2.6%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3473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Comic Sans MS" pitchFamily="66" charset="0"/>
                        </a:rPr>
                        <a:t>Diarrhoea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–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Acute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489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2.4%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4083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Injuries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: (Trauma due to other causes)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247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3473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Septicemia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223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  <a:tr h="4083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Injuries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: Road Traffic Accidents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216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514" marR="6514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39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6962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Case Fatality Rate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86253749"/>
              </p:ext>
            </p:extLst>
          </p:nvPr>
        </p:nvGraphicFramePr>
        <p:xfrm>
          <a:off x="457200" y="1219202"/>
          <a:ext cx="8077199" cy="4926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3000"/>
                <a:gridCol w="1219200"/>
                <a:gridCol w="990600"/>
                <a:gridCol w="914399"/>
              </a:tblGrid>
              <a:tr h="336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u="none" strike="noStrike" dirty="0">
                          <a:effectLst/>
                          <a:latin typeface="Comic Sans MS" pitchFamily="66" charset="0"/>
                        </a:rPr>
                        <a:t>Data element</a:t>
                      </a:r>
                      <a:endParaRPr lang="en-US" sz="1300" b="1" i="0" u="none" strike="noStrike" dirty="0">
                        <a:solidFill>
                          <a:srgbClr val="39547D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  <a:latin typeface="Comic Sans MS" pitchFamily="66" charset="0"/>
                        </a:rPr>
                        <a:t>Case</a:t>
                      </a:r>
                      <a:endParaRPr lang="en-US" sz="1300" b="1" i="0" u="none" strike="noStrike">
                        <a:solidFill>
                          <a:srgbClr val="39547D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  <a:latin typeface="Comic Sans MS" pitchFamily="66" charset="0"/>
                        </a:rPr>
                        <a:t>Death</a:t>
                      </a:r>
                      <a:endParaRPr lang="en-US" sz="1300" b="1" i="0" u="none" strike="noStrike">
                        <a:solidFill>
                          <a:srgbClr val="39547D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  <a:latin typeface="Comic Sans MS" pitchFamily="66" charset="0"/>
                        </a:rPr>
                        <a:t>CFR (%)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  <a:latin typeface="Comic Sans MS" pitchFamily="66" charset="0"/>
                        </a:rPr>
                        <a:t>Cardiac arrest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75.00%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  <a:latin typeface="Comic Sans MS" pitchFamily="66" charset="0"/>
                        </a:rPr>
                        <a:t>Diabetes mellitus (newly diagnosed cases)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Comic Sans MS" pitchFamily="66" charset="0"/>
                        </a:rPr>
                        <a:t>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33.33%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Stroke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22.22%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Liver Cirrhosis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7.14%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Diabetes mellitus (re-attendances)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6.25%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Hypertension (Old cases)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82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6.10%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  <a:latin typeface="Comic Sans MS" pitchFamily="66" charset="0"/>
                        </a:rPr>
                        <a:t>Attempted Suicide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5.41%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Neonatal Sepsis 8-28days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4.76%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Epilepsy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3.70%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Anaemia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638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2.35%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Asthma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133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2.26%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Poisoning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61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1.64%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  <a:latin typeface="Comic Sans MS" pitchFamily="66" charset="0"/>
                        </a:rPr>
                        <a:t>Respiratory Infections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Comic Sans MS" pitchFamily="66" charset="0"/>
                        </a:rPr>
                        <a:t>811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0.99%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Pneumonia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1142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0.53%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Injuries: Road Traffic Accidents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216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0.46%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Diarrhoea - Acute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489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0.20%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Gastro-intestinal disorders (non-infective)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526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0.19%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  <a:tr h="254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  <a:latin typeface="Comic Sans MS" pitchFamily="66" charset="0"/>
                        </a:rPr>
                        <a:t>Malaria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8309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Comic Sans MS" pitchFamily="66" charset="0"/>
                        </a:rPr>
                        <a:t>15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Comic Sans MS" pitchFamily="66" charset="0"/>
                        </a:rPr>
                        <a:t>0.18%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382" marR="4382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07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Malaria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75392762"/>
              </p:ext>
            </p:extLst>
          </p:nvPr>
        </p:nvGraphicFramePr>
        <p:xfrm>
          <a:off x="457200" y="990600"/>
          <a:ext cx="80010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4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Malaria </a:t>
            </a:r>
            <a:r>
              <a:rPr lang="en-US" b="1" dirty="0" err="1" smtClean="0">
                <a:latin typeface="Comic Sans MS" pitchFamily="66" charset="0"/>
              </a:rPr>
              <a:t>cont</a:t>
            </a:r>
            <a:r>
              <a:rPr lang="en-US" b="1" dirty="0" smtClean="0">
                <a:latin typeface="Comic Sans MS" pitchFamily="66" charset="0"/>
              </a:rPr>
              <a:t>…</a:t>
            </a:r>
            <a:endParaRPr lang="en-US" b="1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174678"/>
              </p:ext>
            </p:extLst>
          </p:nvPr>
        </p:nvGraphicFramePr>
        <p:xfrm>
          <a:off x="304800" y="9906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658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6962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omic Sans MS" pitchFamily="66" charset="0"/>
              </a:rPr>
              <a:t>Immunization Coverage</a:t>
            </a:r>
            <a:endParaRPr lang="en-US" b="1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767823"/>
              </p:ext>
            </p:extLst>
          </p:nvPr>
        </p:nvGraphicFramePr>
        <p:xfrm>
          <a:off x="304800" y="1295400"/>
          <a:ext cx="8610603" cy="4783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/>
                <a:gridCol w="1447800"/>
                <a:gridCol w="1447800"/>
                <a:gridCol w="1447800"/>
                <a:gridCol w="1263915"/>
                <a:gridCol w="1098288"/>
              </a:tblGrid>
              <a:tr h="2461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Antigen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effectLst/>
                          <a:latin typeface="Comic Sans MS" pitchFamily="66" charset="0"/>
                        </a:rPr>
                        <a:t>Period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405997">
                <a:tc vMerge="1"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  <a:latin typeface="Comic Sans MS" pitchFamily="66" charset="0"/>
                        </a:rPr>
                        <a:t>Jul to Sep 2017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  <a:latin typeface="Comic Sans MS" pitchFamily="66" charset="0"/>
                        </a:rPr>
                        <a:t>Oct to Dec 2017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  <a:latin typeface="Comic Sans MS" pitchFamily="66" charset="0"/>
                        </a:rPr>
                        <a:t>Jan to Mar 2018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  <a:latin typeface="Comic Sans MS" pitchFamily="66" charset="0"/>
                        </a:rPr>
                        <a:t>Apr to Jun 2018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 smtClean="0">
                          <a:effectLst/>
                          <a:latin typeface="Comic Sans MS" pitchFamily="66" charset="0"/>
                        </a:rPr>
                        <a:t>FY 2017/18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BCG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104%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 smtClean="0">
                          <a:effectLst/>
                          <a:latin typeface="Comic Sans MS" pitchFamily="66" charset="0"/>
                        </a:rPr>
                        <a:t>DPT-HepB+Hib</a:t>
                      </a:r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108%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117%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 smtClean="0">
                          <a:effectLst/>
                          <a:latin typeface="Comic Sans MS" pitchFamily="66" charset="0"/>
                        </a:rPr>
                        <a:t>DPT-HepB+Hib</a:t>
                      </a:r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108%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 smtClean="0">
                          <a:effectLst/>
                          <a:latin typeface="Comic Sans MS" pitchFamily="66" charset="0"/>
                        </a:rPr>
                        <a:t>DPT-HepB+Hib</a:t>
                      </a:r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111%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1918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Fully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immunized by 1 year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78%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91%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83%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83%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Measles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94%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PCV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102%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106%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PCV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PCV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Polio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88%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81%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71%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81%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Polio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112%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95%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Polio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97%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Polio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107%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98%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95%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100%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Protection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At Birth (PAB)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50%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49%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55%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64%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54%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Rotavirus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Rotavirus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</a:tr>
              <a:tr h="246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Rotavirus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42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RED/REC Categorization</a:t>
            </a:r>
            <a:endParaRPr lang="en-US" sz="3200" b="1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091876"/>
              </p:ext>
            </p:extLst>
          </p:nvPr>
        </p:nvGraphicFramePr>
        <p:xfrm>
          <a:off x="304800" y="1212104"/>
          <a:ext cx="8686798" cy="5417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559"/>
                <a:gridCol w="658999"/>
                <a:gridCol w="649013"/>
                <a:gridCol w="559151"/>
                <a:gridCol w="539181"/>
                <a:gridCol w="559151"/>
                <a:gridCol w="319514"/>
                <a:gridCol w="319514"/>
                <a:gridCol w="439332"/>
                <a:gridCol w="379424"/>
                <a:gridCol w="439332"/>
                <a:gridCol w="499241"/>
                <a:gridCol w="499241"/>
                <a:gridCol w="399393"/>
                <a:gridCol w="479271"/>
                <a:gridCol w="499241"/>
                <a:gridCol w="499241"/>
              </a:tblGrid>
              <a:tr h="15803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Criteria</a:t>
                      </a:r>
                      <a:endParaRPr 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281849"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AMURIA DISTRICT, ANNUAL REPORT (JULY 2017 - JUNE 2018)</a:t>
                      </a:r>
                      <a:endParaRPr lang="en-US" sz="1050" b="1" i="0" u="none" strike="noStrike" dirty="0"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DPT1 coverage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800" b="1" i="0" u="none" strike="noStrike" dirty="0"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281849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 dirty="0">
                          <a:effectLst/>
                          <a:latin typeface="Comic Sans MS" pitchFamily="66" charset="0"/>
                        </a:rPr>
                        <a:t>Goal :  Increase immunization coverage to at least 90% with all vaccines in every district</a:t>
                      </a:r>
                      <a:endParaRPr lang="en-US" sz="1000" b="1" i="1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Drop-out Rate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10%</a:t>
                      </a:r>
                      <a:endParaRPr lang="en-US" sz="800" b="1" i="0" u="none" strike="noStrike" dirty="0"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6462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2963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Area Name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 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Compile population, immunization</a:t>
                      </a:r>
                      <a:b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coverage data in previous 12 months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Analyse Problem</a:t>
                      </a:r>
                      <a:endParaRPr lang="en-US" sz="800" b="1" i="0" u="none" strike="noStrike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Prioritize</a:t>
                      </a:r>
                      <a:b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area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/>
                </a:tc>
              </a:tr>
              <a:tr h="7967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S/County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Population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Target</a:t>
                      </a:r>
                      <a:b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</a:br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Population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Doses of vaccine</a:t>
                      </a:r>
                      <a:b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</a:br>
                      <a:r>
                        <a:rPr lang="en-US" sz="800" b="1" u="none" strike="noStrike" dirty="0" err="1">
                          <a:effectLst/>
                          <a:latin typeface="Comic Sans MS" pitchFamily="66" charset="0"/>
                        </a:rPr>
                        <a:t>administred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  <a:latin typeface="Comic Sans MS" pitchFamily="66" charset="0"/>
                        </a:rPr>
                        <a:t>Immunization </a:t>
                      </a:r>
                      <a:br>
                        <a:rPr lang="en-US" sz="800" b="1" u="none" strike="noStrike">
                          <a:effectLst/>
                          <a:latin typeface="Comic Sans MS" pitchFamily="66" charset="0"/>
                        </a:rPr>
                      </a:br>
                      <a:r>
                        <a:rPr lang="en-US" sz="800" b="1" u="none" strike="noStrike">
                          <a:effectLst/>
                          <a:latin typeface="Comic Sans MS" pitchFamily="66" charset="0"/>
                        </a:rPr>
                        <a:t>coverage (%)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Unimmunized</a:t>
                      </a:r>
                      <a:b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</a:br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(No.)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  <a:latin typeface="Comic Sans MS" pitchFamily="66" charset="0"/>
                        </a:rPr>
                        <a:t>Drop-out (rates (%)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Identify problem</a:t>
                      </a:r>
                      <a:b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</a:br>
                      <a:r>
                        <a:rPr lang="en-US" sz="800" b="1" u="none" strike="noStrike" dirty="0" smtClean="0">
                          <a:effectLst/>
                          <a:latin typeface="Comic Sans MS" pitchFamily="66" charset="0"/>
                        </a:rPr>
                        <a:t>(see table 2*)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Categorize problem</a:t>
                      </a:r>
                      <a:b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</a:br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according to table 2**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/>
                </a:tc>
              </a:tr>
              <a:tr h="4194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DPT1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DPT3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Measles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DPT1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DPT3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Measles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DPT3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Measles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DPT1-DPT3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DPT1-Measles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Access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Utilization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Category</a:t>
                      </a:r>
                      <a:br>
                        <a:rPr lang="en-US" sz="800" u="none" strike="noStrike">
                          <a:effectLst/>
                          <a:latin typeface="Comic Sans MS" pitchFamily="66" charset="0"/>
                        </a:rPr>
                      </a:br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1,2,3, or 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Priority</a:t>
                      </a:r>
                      <a:b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</a:br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1,2,3,,,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ctr"/>
                </a:tc>
              </a:tr>
              <a:tr h="164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j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ABARILELA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27,903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1,200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1,036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1,015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980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86%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85%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185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5%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Cat. 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r>
                        <a:rPr lang="en-US" sz="800" u="none" strike="noStrike" dirty="0" smtClean="0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AKERIAU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16,010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554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567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426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262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Cat. 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1, 2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</a:tr>
              <a:tr h="1670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smtClean="0">
                          <a:effectLst/>
                          <a:latin typeface="Comic Sans MS" pitchFamily="66" charset="0"/>
                        </a:rPr>
                        <a:t>TOWN </a:t>
                      </a:r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COUNCIL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8,009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344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1,026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1,039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959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298%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302%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278%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-695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-615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Cat. 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r>
                        <a:rPr lang="en-US" sz="800" u="none" strike="noStrike" dirty="0" smtClean="0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APEDURU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15,740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677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745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686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467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110%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101%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69%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37%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ASAMUK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24,357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1,047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794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776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76%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76%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KUJU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20,528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883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627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604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256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279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Cat. 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Comic Sans MS" pitchFamily="66" charset="0"/>
                        </a:rPr>
                        <a:t>1, 2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MORUNGATUNY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19,697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847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757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695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89%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152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r>
                        <a:rPr lang="en-US" sz="800" u="none" strike="noStrike" dirty="0" smtClean="0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OGOLAI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16,008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993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144%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123%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111%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-160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-73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15%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23%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Cat. 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ORUNGO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16,783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478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453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434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66%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63%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5%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WERA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27,123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1,166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1,332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1,284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985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114%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110%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-118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181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26%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WILLA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15,263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656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521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561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473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79%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85%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183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Cat. 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r>
                        <a:rPr lang="en-US" sz="800" u="none" strike="noStrike" dirty="0" smtClean="0">
                          <a:effectLst/>
                          <a:latin typeface="Comic Sans MS" pitchFamily="66" charset="0"/>
                        </a:rPr>
                        <a:t>1,2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FF0000"/>
                    </a:solidFill>
                  </a:tcPr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ACOWA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41,389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1,780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1,575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1,512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1,319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85%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268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461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16%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KAPELEBYONG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22,141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952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2,062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2,043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1,624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217%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215%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171%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-1091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-672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21%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OBALANGA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20,752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892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1,147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973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129%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109%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80%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-81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182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15%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38%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r>
                        <a:rPr lang="en-US" sz="800" u="none" strike="noStrike" dirty="0" smtClean="0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OKUNGUR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14,997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645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691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794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602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107%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123%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93%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-149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43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-15%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  <a:latin typeface="Comic Sans MS" pitchFamily="66" charset="0"/>
                        </a:rPr>
                        <a:t>13%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Poor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Comic Sans MS" pitchFamily="66" charset="0"/>
                        </a:rPr>
                        <a:t>Cat. 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/>
                </a:tc>
              </a:tr>
              <a:tr h="1580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omic Sans MS" pitchFamily="66" charset="0"/>
                        </a:rPr>
                        <a:t>District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 dirty="0">
                          <a:effectLst/>
                          <a:latin typeface="Comic Sans MS" pitchFamily="66" charset="0"/>
                        </a:rPr>
                        <a:t>306,700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13,188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14,336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13,944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11,815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109%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106%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-756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1373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3%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u="none" strike="noStrike" dirty="0">
                          <a:effectLst/>
                          <a:latin typeface="Comic Sans MS" pitchFamily="66" charset="0"/>
                        </a:rPr>
                        <a:t>18%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Good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Comic Sans MS" pitchFamily="66" charset="0"/>
                        </a:rPr>
                        <a:t>Cat. 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833" marR="5833" marT="5833" marB="0" anchor="b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3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Integrated Child Health Days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6436512"/>
              </p:ext>
            </p:extLst>
          </p:nvPr>
        </p:nvGraphicFramePr>
        <p:xfrm>
          <a:off x="457200" y="1600200"/>
          <a:ext cx="6477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162800" y="1600201"/>
            <a:ext cx="1752600" cy="1295400"/>
          </a:xfrm>
        </p:spPr>
        <p:txBody>
          <a:bodyPr>
            <a:normAutofit/>
          </a:bodyPr>
          <a:lstStyle/>
          <a:p>
            <a:r>
              <a:rPr lang="en-US" sz="1600" i="1" dirty="0" smtClean="0">
                <a:latin typeface="Comic Sans MS" pitchFamily="66" charset="0"/>
              </a:rPr>
              <a:t>Targets never been met</a:t>
            </a:r>
            <a:endParaRPr lang="en-US" sz="1600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41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>
            <a:spLocks/>
          </p:cNvSpPr>
          <p:nvPr/>
        </p:nvSpPr>
        <p:spPr bwMode="auto">
          <a:xfrm>
            <a:off x="990600" y="740501"/>
            <a:ext cx="7086601" cy="85969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870736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Calibri" panose="020F0502020204030204" pitchFamily="34" charset="0"/>
                <a:ea typeface="Calibri" pitchFamily="34" charset="0"/>
                <a:cs typeface="Calibri" panose="020F0502020204030204" pitchFamily="34" charset="0"/>
              </a:defRPr>
            </a:lvl1pPr>
            <a:lvl2pPr algn="l" defTabSz="870736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l" defTabSz="870736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l" defTabSz="870736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l" defTabSz="870736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383480" algn="ctr" defTabSz="874885" rtl="0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767020" algn="ctr" defTabSz="874885" rtl="0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150518" algn="ctr" defTabSz="874885" rtl="0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534034" algn="ctr" defTabSz="874885" rtl="0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sz="4000" dirty="0">
                <a:solidFill>
                  <a:schemeClr val="tx1"/>
                </a:solidFill>
                <a:latin typeface="Comic Sans MS" pitchFamily="66" charset="0"/>
              </a:rPr>
              <a:t>Content</a:t>
            </a:r>
            <a:endParaRPr lang="en-US" sz="4000" i="1" kern="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752600"/>
            <a:ext cx="7620000" cy="35394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Comic Sans MS" pitchFamily="66" charset="0"/>
              </a:rPr>
              <a:t>Rationale &amp; methodology</a:t>
            </a:r>
            <a:endParaRPr lang="en-US" sz="2400" dirty="0">
              <a:latin typeface="Comic Sans MS" pitchFamily="66" charset="0"/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400" dirty="0">
                <a:latin typeface="Comic Sans MS" pitchFamily="66" charset="0"/>
              </a:rPr>
              <a:t>Health Service Performance</a:t>
            </a:r>
          </a:p>
          <a:p>
            <a:pPr>
              <a:lnSpc>
                <a:spcPct val="200000"/>
              </a:lnSpc>
            </a:pPr>
            <a:r>
              <a:rPr lang="en-US" sz="1600" dirty="0" smtClean="0">
                <a:latin typeface="Comic Sans MS" pitchFamily="66" charset="0"/>
              </a:rPr>
              <a:t>    [OPD</a:t>
            </a:r>
            <a:r>
              <a:rPr lang="en-US" sz="1600" dirty="0">
                <a:latin typeface="Comic Sans MS" pitchFamily="66" charset="0"/>
              </a:rPr>
              <a:t>, IPD, Malaria, </a:t>
            </a:r>
            <a:r>
              <a:rPr lang="en-US" sz="1600" dirty="0" smtClean="0">
                <a:latin typeface="Comic Sans MS" pitchFamily="66" charset="0"/>
              </a:rPr>
              <a:t>CH, MH, HIV/AIDS</a:t>
            </a:r>
            <a:r>
              <a:rPr lang="en-US" sz="1600" dirty="0" smtClean="0">
                <a:latin typeface="Comic Sans MS" pitchFamily="66" charset="0"/>
              </a:rPr>
              <a:t>, HRH, Ranking ]</a:t>
            </a:r>
            <a:endParaRPr lang="en-US" sz="2000" dirty="0">
              <a:latin typeface="Comic Sans MS" pitchFamily="66" charset="0"/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Comic Sans MS" pitchFamily="66" charset="0"/>
              </a:rPr>
              <a:t>Challenges</a:t>
            </a:r>
            <a:endParaRPr lang="en-US" sz="2400" dirty="0">
              <a:latin typeface="Comic Sans MS" pitchFamily="66" charset="0"/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Comic Sans MS" pitchFamily="66" charset="0"/>
              </a:rPr>
              <a:t>Way </a:t>
            </a:r>
            <a:r>
              <a:rPr lang="en-US" sz="2400" dirty="0">
                <a:latin typeface="Comic Sans MS" pitchFamily="66" charset="0"/>
              </a:rPr>
              <a:t>Forward</a:t>
            </a:r>
          </a:p>
        </p:txBody>
      </p:sp>
    </p:spTree>
    <p:extLst>
      <p:ext uri="{BB962C8B-B14F-4D97-AF65-F5344CB8AC3E}">
        <p14:creationId xmlns:p14="http://schemas.microsoft.com/office/powerpoint/2010/main" val="35963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Antenatal Care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3093316"/>
              </p:ext>
            </p:extLst>
          </p:nvPr>
        </p:nvGraphicFramePr>
        <p:xfrm>
          <a:off x="457201" y="990590"/>
          <a:ext cx="8305800" cy="548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84750"/>
                <a:gridCol w="1110525"/>
                <a:gridCol w="1110525"/>
              </a:tblGrid>
              <a:tr h="250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smtClean="0">
                          <a:effectLst/>
                          <a:latin typeface="Comic Sans MS" pitchFamily="66" charset="0"/>
                        </a:rPr>
                        <a:t>Selected ANC Key Indicator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Comic Sans MS" pitchFamily="66" charset="0"/>
                        </a:rPr>
                        <a:t>Cov</a:t>
                      </a:r>
                      <a:r>
                        <a:rPr lang="en-US" sz="1400" b="1" u="none" strike="noStrike" dirty="0">
                          <a:effectLst/>
                          <a:latin typeface="Comic Sans MS" pitchFamily="66" charset="0"/>
                        </a:rPr>
                        <a:t>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Comment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tested for syphilis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tested positive for syphilis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re-tested later in pregnancy (TR+ &amp;TRR+)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45%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testing HIV+ on a retest (TRR+)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ANC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1st Visit for women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FF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ANC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1st Visit for women (No. in 1st Trimester)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HIV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+ Pregnant Women initiated on </a:t>
                      </a:r>
                      <a:r>
                        <a:rPr lang="en-US" sz="1200" u="none" strike="noStrike" dirty="0" err="1">
                          <a:effectLst/>
                          <a:latin typeface="Comic Sans MS" pitchFamily="66" charset="0"/>
                        </a:rPr>
                        <a:t>Cotrimoxazole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100%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00B05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ANC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4th Visit for women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ANC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4+ visits for Women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ANC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Referrals from unit(Total)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ANC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Referrals from unit(To FSG)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First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dose IPT (IPT1)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FF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Second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dose IPT (IPT2)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73%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FF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receiving Iron/Folic Acid on ANC 1st Visit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FF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receiving free LLINs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37%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HIV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+ Pregnant Women initiated on ART for EMTCT (ART)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FF00"/>
                    </a:solidFill>
                  </a:tcPr>
                </a:tc>
              </a:tr>
              <a:tr h="2336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newly tested for HIV this pregnancy(TR &amp; TRR)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87%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FF00"/>
                    </a:solidFill>
                  </a:tcPr>
                </a:tc>
              </a:tr>
              <a:tr h="341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tested HIV+ for 1st time this pregnancy (TRR) at any visit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HIV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+ Pregnant women assessed by CD4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noFill/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Male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partners received HIV test results in </a:t>
                      </a:r>
                      <a:r>
                        <a:rPr lang="en-US" sz="1200" u="none" strike="noStrike" dirty="0" err="1">
                          <a:effectLst/>
                          <a:latin typeface="Comic Sans MS" pitchFamily="66" charset="0"/>
                        </a:rPr>
                        <a:t>eMTCT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(Total)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64%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FF00"/>
                    </a:solidFill>
                  </a:tcPr>
                </a:tc>
              </a:tr>
              <a:tr h="341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Pregnant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Women who knew status before 1st ANC (Total (TRK + TRRK))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00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HIV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+ Pregnant women assessed by WHO clinical staging only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59%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solidFill>
                      <a:srgbClr val="FFFF00"/>
                    </a:solidFill>
                  </a:tcPr>
                </a:tc>
              </a:tr>
              <a:tr h="2159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  <a:latin typeface="Comic Sans MS" pitchFamily="66" charset="0"/>
                        </a:rPr>
                        <a:t>Male 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partners received HIV test results in </a:t>
                      </a:r>
                      <a:r>
                        <a:rPr lang="en-US" sz="1200" u="none" strike="noStrike" dirty="0" err="1">
                          <a:effectLst/>
                          <a:latin typeface="Comic Sans MS" pitchFamily="66" charset="0"/>
                        </a:rPr>
                        <a:t>eMTCT</a:t>
                      </a:r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(HIV+)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omic Sans MS" pitchFamily="66" charset="0"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326" marR="5326" marT="5326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72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Maternity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02491"/>
              </p:ext>
            </p:extLst>
          </p:nvPr>
        </p:nvGraphicFramePr>
        <p:xfrm>
          <a:off x="457201" y="1066800"/>
          <a:ext cx="8077200" cy="4561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3753"/>
                <a:gridCol w="881149"/>
                <a:gridCol w="881149"/>
                <a:gridCol w="881149"/>
              </a:tblGrid>
              <a:tr h="2639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effectLst/>
                          <a:latin typeface="Comic Sans MS" pitchFamily="66" charset="0"/>
                        </a:rPr>
                        <a:t>Selected</a:t>
                      </a:r>
                      <a:r>
                        <a:rPr lang="en-US" sz="1200" b="1" u="none" strike="noStrike" baseline="0" dirty="0" smtClean="0">
                          <a:effectLst/>
                          <a:latin typeface="Comic Sans MS" pitchFamily="66" charset="0"/>
                        </a:rPr>
                        <a:t> Maternity Key Indicator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Comic Sans MS" pitchFamily="66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Cov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Comic Sans MS" pitchFamily="66" charset="0"/>
                        </a:rPr>
                        <a:t> (%)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Comment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  <a:latin typeface="Comic Sans MS" pitchFamily="66" charset="0"/>
                        </a:rPr>
                        <a:t>Admissions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11324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74%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FF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mic Sans MS" pitchFamily="66" charset="0"/>
                        </a:rPr>
                        <a:t>Babies Born with low birth weight (&lt;2.5Kgs)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318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00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Babies born with defect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FF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Birth Asyphyxia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209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00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Born Before Arrival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00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HIV+ women initiating ART in maternity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00B05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Live babies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6855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87%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FF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HIV-exposed babies given ARVs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220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76%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FF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Maternity referrals out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655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00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Mothers given Vit A supplementation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4136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53%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00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Newborn deaths (0-7days)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00B05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No. of babies who received PNC at 6 hours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6916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88%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FF00"/>
                    </a:solidFill>
                  </a:tcPr>
                </a:tc>
              </a:tr>
              <a:tr h="4691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mic Sans MS" pitchFamily="66" charset="0"/>
                        </a:rPr>
                        <a:t>No. of mothers who initiated breastfeeding within the 1st hour after delivery (</a:t>
                      </a:r>
                      <a:r>
                        <a:rPr lang="en-US" sz="1100" u="none" strike="noStrike" dirty="0" err="1">
                          <a:effectLst/>
                          <a:latin typeface="Comic Sans MS" pitchFamily="66" charset="0"/>
                        </a:rPr>
                        <a:t>No.HIV</a:t>
                      </a:r>
                      <a:r>
                        <a:rPr lang="en-US" sz="1100" u="none" strike="noStrike" dirty="0">
                          <a:effectLst/>
                          <a:latin typeface="Comic Sans MS" pitchFamily="66" charset="0"/>
                        </a:rPr>
                        <a:t>+)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mic Sans MS" pitchFamily="66" charset="0"/>
                        </a:rPr>
                        <a:t>220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76%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FF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mic Sans MS" pitchFamily="66" charset="0"/>
                        </a:rPr>
                        <a:t>Deliveries in unit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7863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51%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00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Deliveries to HIV+ women in unit(Total)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251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mic Sans MS" pitchFamily="66" charset="0"/>
                        </a:rPr>
                        <a:t>Deliveries in unit(Fresh Still births)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>
                    <a:solidFill>
                      <a:srgbClr val="FF0000"/>
                    </a:solidFill>
                  </a:tcPr>
                </a:tc>
              </a:tr>
              <a:tr h="239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mic Sans MS" pitchFamily="66" charset="0"/>
                        </a:rPr>
                        <a:t>Deliveries in unit (Pre-Term births 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128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omic Sans MS" pitchFamily="66" charset="0"/>
                        </a:rPr>
                        <a:t>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468" marR="7468" marT="746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02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886700" cy="68258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HTS PERFORMANCE</a:t>
            </a:r>
            <a:endParaRPr lang="en-US" b="1" dirty="0"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7" y="1486570"/>
            <a:ext cx="8231093" cy="458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6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696200" cy="10668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Comic Sans MS" pitchFamily="66" charset="0"/>
              </a:rPr>
              <a:t>OVERALL YIELD IN HTS IN AMURIA DISTRICT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235601"/>
              </p:ext>
            </p:extLst>
          </p:nvPr>
        </p:nvGraphicFramePr>
        <p:xfrm>
          <a:off x="914400" y="1371600"/>
          <a:ext cx="7467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7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72" y="0"/>
            <a:ext cx="7886700" cy="987157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HTS PROGRESS AGAINST TARGET OCT 2017-SEPT 2018</a:t>
            </a:r>
            <a:endParaRPr lang="en-US" sz="2400" b="1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483905"/>
              </p:ext>
            </p:extLst>
          </p:nvPr>
        </p:nvGraphicFramePr>
        <p:xfrm>
          <a:off x="457200" y="914400"/>
          <a:ext cx="8355437" cy="5523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407"/>
                <a:gridCol w="2181071"/>
                <a:gridCol w="2228386"/>
                <a:gridCol w="1204573"/>
              </a:tblGrid>
              <a:tr h="74785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itchFamily="66" charset="0"/>
                        </a:rPr>
                        <a:t>FACILITY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itchFamily="66" charset="0"/>
                        </a:rPr>
                        <a:t>TARGET HIV POSITIVE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itchFamily="66" charset="0"/>
                        </a:rPr>
                        <a:t>HTS ACHIEVED AS OF JUNE 2018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itchFamily="66" charset="0"/>
                        </a:rPr>
                        <a:t>% PROGRESS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Amuria District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1382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694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50.2%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Abarilela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122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52.5%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Ongutoi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55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80.0%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Acowa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128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62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48.4%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Amuria HC IV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165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55.2%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Amucu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38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16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42.1%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Asamuk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80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55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68.8%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Kapelebyong HC IV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202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16.8%</a:t>
                      </a:r>
                    </a:p>
                  </a:txBody>
                  <a:tcPr marL="7144" marR="7144" marT="9525" marB="0" anchor="b"/>
                </a:tc>
              </a:tr>
              <a:tr h="4066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St. Francis Acumet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40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52.5%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Morungatuny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83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25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30.1%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Obalanga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90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43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47.8%</a:t>
                      </a:r>
                    </a:p>
                  </a:txBody>
                  <a:tcPr marL="7144" marR="7144" marT="9525" marB="0" anchor="b"/>
                </a:tc>
              </a:tr>
              <a:tr h="4066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Ococia (Orungo) St. Clare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188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83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44.1%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Orungo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64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64.1%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St. Michael Wera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43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18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41.9%</a:t>
                      </a:r>
                    </a:p>
                  </a:txBody>
                  <a:tcPr marL="7144" marR="7144" marT="9525" marB="0" anchor="b"/>
                </a:tc>
              </a:tr>
              <a:tr h="299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Wera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mic Sans MS" pitchFamily="66" charset="0"/>
                        </a:rPr>
                        <a:t>85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35.3%</a:t>
                      </a:r>
                    </a:p>
                  </a:txBody>
                  <a:tcPr marL="7144" marR="7144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62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72" y="0"/>
            <a:ext cx="7886700" cy="98715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omic Sans MS" pitchFamily="66" charset="0"/>
              </a:rPr>
              <a:t>TX_NEW PROGRESS AGAINST TARGET OCT 2017-SEPT 2018</a:t>
            </a:r>
            <a:endParaRPr lang="en-US" sz="2800" b="1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743222"/>
              </p:ext>
            </p:extLst>
          </p:nvPr>
        </p:nvGraphicFramePr>
        <p:xfrm>
          <a:off x="457200" y="1143000"/>
          <a:ext cx="8431638" cy="480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408"/>
                <a:gridCol w="2200962"/>
                <a:gridCol w="2248709"/>
                <a:gridCol w="1215559"/>
              </a:tblGrid>
              <a:tr h="6494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itchFamily="66" charset="0"/>
                        </a:rPr>
                        <a:t>FACILITY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itchFamily="66" charset="0"/>
                        </a:rPr>
                        <a:t>TARGET(STARTED</a:t>
                      </a:r>
                      <a:r>
                        <a:rPr lang="en-US" sz="1400" baseline="0" dirty="0" smtClean="0">
                          <a:latin typeface="Comic Sans MS" pitchFamily="66" charset="0"/>
                        </a:rPr>
                        <a:t> ON ART)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itchFamily="66" charset="0"/>
                        </a:rPr>
                        <a:t>ACHIEVED</a:t>
                      </a:r>
                      <a:r>
                        <a:rPr lang="en-US" sz="14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sz="1400" dirty="0" smtClean="0">
                          <a:latin typeface="Comic Sans MS" pitchFamily="66" charset="0"/>
                        </a:rPr>
                        <a:t>AS OF JUNE 2018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itchFamily="66" charset="0"/>
                        </a:rPr>
                        <a:t>% PROGRESS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269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Amuria District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1341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483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36.0%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Abarilela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96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45.8%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Acowa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173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62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35.8%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Amucu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45.8%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Amuria HC IV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230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82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35.7%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Asamuk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82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46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56.1%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Kapelebyong HC IV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180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47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26.1%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Morungatuny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19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18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94.7%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Obalanga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38.8%</a:t>
                      </a:r>
                    </a:p>
                  </a:txBody>
                  <a:tcPr marL="7144" marR="7144" marT="9525" marB="0" anchor="b"/>
                </a:tc>
              </a:tr>
              <a:tr h="2812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Ococia (Orungo) St. Clare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286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69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24.1%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Ongutoi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27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128.6%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Orungo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35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32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91.4%</a:t>
                      </a:r>
                    </a:p>
                  </a:txBody>
                  <a:tcPr marL="7144" marR="7144" marT="9525" marB="0" anchor="b"/>
                </a:tc>
              </a:tr>
              <a:tr h="3761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St. Francis Acumet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67.7%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St. Michael Wera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13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144.4%</a:t>
                      </a:r>
                    </a:p>
                  </a:txBody>
                  <a:tcPr marL="7144" marR="7144" marT="9525" marB="0" anchor="b"/>
                </a:tc>
              </a:tr>
              <a:tr h="269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Wera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75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32.0%</a:t>
                      </a:r>
                    </a:p>
                  </a:txBody>
                  <a:tcPr marL="7144" marR="7144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5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72" y="0"/>
            <a:ext cx="7886700" cy="987157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ON ART PROGRESS AGAINST TARGET OCT 2017-SEPT 2018</a:t>
            </a:r>
            <a:endParaRPr lang="en-US" sz="2400" b="1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748246"/>
              </p:ext>
            </p:extLst>
          </p:nvPr>
        </p:nvGraphicFramePr>
        <p:xfrm>
          <a:off x="457200" y="1143000"/>
          <a:ext cx="8305800" cy="481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057400"/>
                <a:gridCol w="2362200"/>
                <a:gridCol w="1447800"/>
              </a:tblGrid>
              <a:tr h="64942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FACILITY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TARGET(STARTED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ON ART)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ACHIEVED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sz="1600" dirty="0" smtClean="0">
                          <a:latin typeface="Comic Sans MS" pitchFamily="66" charset="0"/>
                        </a:rPr>
                        <a:t>AS OF JUNE 2018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% PROGRESS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2745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Amuria District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5791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5312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91.7%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Abarilela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415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388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93.5%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Acowa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748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690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92.2%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Amucu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103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126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122.3%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Amuria HC IV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993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848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85.4%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Asamuk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352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367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104.3%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Kapelebyong HC IV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777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676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87.0%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Morungatuny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118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140.5%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Obalanga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344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358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104.1%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. Clare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1237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986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79.7%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Ongutoi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110.0%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Orungo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153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168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109.8%</a:t>
                      </a:r>
                    </a:p>
                  </a:txBody>
                  <a:tcPr marL="7144" marR="7144" marT="9525" marB="0" anchor="b"/>
                </a:tc>
              </a:tr>
              <a:tr h="3228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St. Francis Acumet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134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156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116.4%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St. Michael Wera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37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49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132.4%</a:t>
                      </a:r>
                    </a:p>
                  </a:txBody>
                  <a:tcPr marL="7144" marR="7144" marT="9525" marB="0" anchor="b"/>
                </a:tc>
              </a:tr>
              <a:tr h="2745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Wera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324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283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87.3%</a:t>
                      </a:r>
                    </a:p>
                  </a:txBody>
                  <a:tcPr marL="7144" marR="7144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4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399" y="-115910"/>
            <a:ext cx="7886700" cy="98715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omic Sans MS" pitchFamily="66" charset="0"/>
              </a:rPr>
              <a:t>VL </a:t>
            </a:r>
            <a:r>
              <a:rPr lang="en-US" sz="2800" b="1" dirty="0" smtClean="0">
                <a:latin typeface="Comic Sans MS" pitchFamily="66" charset="0"/>
              </a:rPr>
              <a:t>SUPPRESSION: OCT </a:t>
            </a:r>
            <a:r>
              <a:rPr lang="en-US" sz="2800" b="1" dirty="0" smtClean="0">
                <a:latin typeface="Comic Sans MS" pitchFamily="66" charset="0"/>
              </a:rPr>
              <a:t>17-SEPT 2018</a:t>
            </a:r>
            <a:endParaRPr lang="en-US" sz="2800" b="1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371557"/>
              </p:ext>
            </p:extLst>
          </p:nvPr>
        </p:nvGraphicFramePr>
        <p:xfrm>
          <a:off x="609600" y="1066794"/>
          <a:ext cx="7696200" cy="46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0471"/>
                <a:gridCol w="2347402"/>
                <a:gridCol w="2398327"/>
              </a:tblGrid>
              <a:tr h="45720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itchFamily="66" charset="0"/>
                        </a:rPr>
                        <a:t>FACILITY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itchFamily="66" charset="0"/>
                        </a:rPr>
                        <a:t>TARGET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itchFamily="66" charset="0"/>
                        </a:rPr>
                        <a:t>ACHIEVED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2798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Amuria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District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82.1%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Abarilela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85.8%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Acowa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79.4%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5910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Amucu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80.0%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Amuria HC IV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83.6%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Asamuk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82.9%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Kapelebyong HC IV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79.3%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Morungatuny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79.6%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Obalanga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82.0%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591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. Clare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84.6%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Ongutoi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85.9%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Orungo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84.2%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St. Francis Acumet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83.5%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St. Michael Wera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79.7%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  <a:tr h="2798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Wera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HC III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78.7%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144" marR="7144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88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HRH: Absenteeism Rate: Aug 2018</a:t>
            </a:r>
            <a:endParaRPr lang="en-US" sz="3200" b="1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080928"/>
              </p:ext>
            </p:extLst>
          </p:nvPr>
        </p:nvGraphicFramePr>
        <p:xfrm>
          <a:off x="228600" y="1066800"/>
          <a:ext cx="8458201" cy="5181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75"/>
                <a:gridCol w="2932385"/>
                <a:gridCol w="1367464"/>
                <a:gridCol w="2136663"/>
                <a:gridCol w="1535414"/>
              </a:tblGrid>
              <a:tr h="4476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  <a:latin typeface="Comic Sans MS" pitchFamily="66" charset="0"/>
                        </a:rPr>
                        <a:t>S/N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  <a:latin typeface="Comic Sans MS" pitchFamily="66" charset="0"/>
                        </a:rPr>
                        <a:t>Facility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  <a:latin typeface="Comic Sans MS" pitchFamily="66" charset="0"/>
                        </a:rPr>
                        <a:t>Month and Year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Comic Sans MS" pitchFamily="66" charset="0"/>
                        </a:rPr>
                        <a:t>Absenteeism Rate (Average)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Comment: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[Target-0%]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</a:tr>
              <a:tr h="2381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DHO'S OFFICE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00B05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ABEKO GOVT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ABIA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AKERIAU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00B050"/>
                    </a:solidFill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ALERE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00B05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AMILMIL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AMOLO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00B050"/>
                    </a:solidFill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ARUTE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00B05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OGOROKWAR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OLWA Health Centre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17.3&amp;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ABARILELA Health Centre 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AMUSUS Health Centre 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ASAMUK Health Centre 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MORUNGATUNY Health Centre 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ORUNGO Health Centre 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WERA Health Centre 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12%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AMURIA Health Centre IV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Comic Sans MS" pitchFamily="66" charset="0"/>
                        </a:rPr>
                        <a:t>18-Aug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omic Sans MS" pitchFamily="66" charset="0"/>
                        </a:rPr>
                        <a:t>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08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Thank you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7885113" cy="16002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Comic Sans MS" pitchFamily="66" charset="0"/>
              </a:rPr>
              <a:t>The End</a:t>
            </a:r>
            <a:endParaRPr lang="" sz="5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14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rot="16200000">
            <a:off x="2821627" y="3655374"/>
            <a:ext cx="4572000" cy="461649"/>
          </a:xfrm>
          <a:prstGeom prst="rect">
            <a:avLst/>
          </a:prstGeom>
          <a:solidFill>
            <a:srgbClr val="33CCCC"/>
          </a:solidFill>
          <a:ln>
            <a:solidFill>
              <a:srgbClr val="000000"/>
            </a:solidFill>
          </a:ln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2400" b="1" dirty="0" smtClean="0">
                <a:latin typeface="Comic Sans MS" pitchFamily="66" charset="0"/>
              </a:rPr>
              <a:t>METHODOLOGY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616" y="304800"/>
            <a:ext cx="9142984" cy="933450"/>
          </a:xfrm>
          <a:prstGeom prst="rect">
            <a:avLst/>
          </a:prstGeom>
        </p:spPr>
        <p:txBody>
          <a:bodyPr lIns="91424" tIns="45712" rIns="91424" bIns="45712"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cap="none" dirty="0" smtClean="0">
                <a:latin typeface="Comic Sans MS" pitchFamily="66" charset="0"/>
                <a:cs typeface="Calibri" pitchFamily="34" charset="0"/>
              </a:rPr>
              <a:t>Rationale &amp; methodology</a:t>
            </a:r>
            <a:endParaRPr lang="en-GB" cap="none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581083" y="3615396"/>
            <a:ext cx="4408715" cy="400093"/>
          </a:xfrm>
          <a:prstGeom prst="rect">
            <a:avLst/>
          </a:prstGeom>
          <a:solidFill>
            <a:srgbClr val="33CCCC"/>
          </a:solidFill>
          <a:ln>
            <a:solidFill>
              <a:srgbClr val="000000"/>
            </a:solidFill>
          </a:ln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RATIONALE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3505200" cy="441959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000" u="sng" dirty="0" smtClean="0">
                <a:latin typeface="Comic Sans MS" pitchFamily="66" charset="0"/>
              </a:rPr>
              <a:t>Requirement</a:t>
            </a:r>
            <a:r>
              <a:rPr lang="en-US" sz="1800" dirty="0" smtClean="0">
                <a:latin typeface="Comic Sans MS" pitchFamily="66" charset="0"/>
              </a:rPr>
              <a:t>: </a:t>
            </a:r>
            <a:r>
              <a:rPr lang="en-US" sz="1800" i="1" dirty="0" smtClean="0">
                <a:latin typeface="Comic Sans MS" pitchFamily="66" charset="0"/>
              </a:rPr>
              <a:t>SOPs, guidelines, Frameworks, policies</a:t>
            </a:r>
          </a:p>
          <a:p>
            <a:r>
              <a:rPr lang="en-US" sz="2000" u="sng" dirty="0" smtClean="0">
                <a:latin typeface="Comic Sans MS" pitchFamily="66" charset="0"/>
              </a:rPr>
              <a:t>Mandate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1800" i="1" dirty="0" smtClean="0">
                <a:latin typeface="Comic Sans MS" pitchFamily="66" charset="0"/>
              </a:rPr>
              <a:t>HSDP</a:t>
            </a:r>
            <a:endParaRPr lang="en-US" sz="2000" i="1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sz="2000" i="1" dirty="0" smtClean="0">
              <a:latin typeface="Comic Sans MS" pitchFamily="66" charset="0"/>
            </a:endParaRPr>
          </a:p>
          <a:p>
            <a:r>
              <a:rPr lang="en-US" sz="2000" u="sng" dirty="0" smtClean="0">
                <a:latin typeface="Comic Sans MS" pitchFamily="66" charset="0"/>
              </a:rPr>
              <a:t>Compass</a:t>
            </a:r>
            <a:r>
              <a:rPr lang="en-US" sz="1800" dirty="0" smtClean="0">
                <a:latin typeface="Comic Sans MS" pitchFamily="66" charset="0"/>
              </a:rPr>
              <a:t>: </a:t>
            </a:r>
            <a:r>
              <a:rPr lang="en-US" sz="1800" i="1" dirty="0" smtClean="0">
                <a:latin typeface="Comic Sans MS" pitchFamily="66" charset="0"/>
              </a:rPr>
              <a:t>Decision making</a:t>
            </a:r>
          </a:p>
          <a:p>
            <a:pPr marL="0" indent="0">
              <a:buNone/>
            </a:pPr>
            <a:endParaRPr lang="en-US" sz="1800" i="1" dirty="0">
              <a:latin typeface="Comic Sans MS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itchFamily="66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5486400" y="1600201"/>
            <a:ext cx="3429000" cy="4572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u="sng" dirty="0" smtClean="0">
                <a:latin typeface="Comic Sans MS" pitchFamily="66" charset="0"/>
              </a:rPr>
              <a:t>Analysis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1800" i="1" dirty="0" smtClean="0">
                <a:latin typeface="Comic Sans MS" pitchFamily="66" charset="0"/>
              </a:rPr>
              <a:t>Quarterly comparative analysis, FY 17/18</a:t>
            </a:r>
          </a:p>
          <a:p>
            <a:pPr>
              <a:lnSpc>
                <a:spcPct val="150000"/>
              </a:lnSpc>
            </a:pPr>
            <a:r>
              <a:rPr lang="en-US" sz="2000" u="sng" dirty="0" smtClean="0">
                <a:latin typeface="Comic Sans MS" pitchFamily="66" charset="0"/>
              </a:rPr>
              <a:t>Data</a:t>
            </a:r>
            <a:r>
              <a:rPr lang="en-US" sz="2000" dirty="0" smtClean="0">
                <a:latin typeface="Comic Sans MS" pitchFamily="66" charset="0"/>
              </a:rPr>
              <a:t>: S</a:t>
            </a:r>
            <a:r>
              <a:rPr lang="en-US" sz="1800" i="1" dirty="0" smtClean="0">
                <a:latin typeface="Comic Sans MS" pitchFamily="66" charset="0"/>
              </a:rPr>
              <a:t>econdary; HMIS system</a:t>
            </a:r>
          </a:p>
          <a:p>
            <a:pPr>
              <a:lnSpc>
                <a:spcPct val="150000"/>
              </a:lnSpc>
            </a:pPr>
            <a:r>
              <a:rPr lang="en-US" sz="2000" u="sng" dirty="0" smtClean="0">
                <a:latin typeface="Comic Sans MS" pitchFamily="66" charset="0"/>
              </a:rPr>
              <a:t>Targets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1800" i="1" dirty="0" smtClean="0">
                <a:latin typeface="Comic Sans MS" pitchFamily="66" charset="0"/>
              </a:rPr>
              <a:t>HSDP, District based</a:t>
            </a:r>
          </a:p>
          <a:p>
            <a:pPr>
              <a:lnSpc>
                <a:spcPct val="150000"/>
              </a:lnSpc>
            </a:pPr>
            <a:r>
              <a:rPr lang="en-US" sz="2000" u="sng" dirty="0" smtClean="0">
                <a:latin typeface="Comic Sans MS" pitchFamily="66" charset="0"/>
              </a:rPr>
              <a:t>Indicators</a:t>
            </a:r>
            <a:r>
              <a:rPr lang="en-US" sz="2000" i="1" dirty="0" smtClean="0">
                <a:latin typeface="Comic Sans MS" pitchFamily="66" charset="0"/>
              </a:rPr>
              <a:t>:</a:t>
            </a:r>
            <a:r>
              <a:rPr lang="en-US" sz="1800" i="1" dirty="0" smtClean="0">
                <a:latin typeface="Comic Sans MS" pitchFamily="66" charset="0"/>
              </a:rPr>
              <a:t>&lt;20%, Max of 2 per service area, 6 service areas </a:t>
            </a:r>
            <a:endParaRPr lang="en-US" sz="2000" i="1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552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OPD Service Delivery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    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2514600" cy="452596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093762"/>
              </p:ext>
            </p:extLst>
          </p:nvPr>
        </p:nvGraphicFramePr>
        <p:xfrm>
          <a:off x="533400" y="1447800"/>
          <a:ext cx="5486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226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omic Sans MS" pitchFamily="66" charset="0"/>
              </a:rPr>
              <a:t>OPD Service </a:t>
            </a:r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Delivery </a:t>
            </a:r>
            <a:r>
              <a:rPr lang="en-US" b="1" dirty="0" err="1" smtClean="0">
                <a:solidFill>
                  <a:schemeClr val="tx1"/>
                </a:solidFill>
                <a:latin typeface="Comic Sans MS" pitchFamily="66" charset="0"/>
              </a:rPr>
              <a:t>cont</a:t>
            </a:r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24661529"/>
              </p:ext>
            </p:extLst>
          </p:nvPr>
        </p:nvGraphicFramePr>
        <p:xfrm>
          <a:off x="228600" y="1219200"/>
          <a:ext cx="4267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9574158"/>
              </p:ext>
            </p:extLst>
          </p:nvPr>
        </p:nvGraphicFramePr>
        <p:xfrm>
          <a:off x="4648200" y="1219200"/>
          <a:ext cx="4343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08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OPD Disease burden: FY 2017/2018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99813"/>
              </p:ext>
            </p:extLst>
          </p:nvPr>
        </p:nvGraphicFramePr>
        <p:xfrm>
          <a:off x="304800" y="990601"/>
          <a:ext cx="8305800" cy="52578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69691"/>
                <a:gridCol w="1678703"/>
                <a:gridCol w="1678703"/>
                <a:gridCol w="1678703"/>
              </a:tblGrid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Condition/illness/disease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# cases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Disease burden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Rank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535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Sexually </a:t>
                      </a:r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Transmitted Infections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3,939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omic Sans MS" pitchFamily="66" charset="0"/>
                        </a:rPr>
                        <a:t>1.13%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Pneumonia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4,007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1.15%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Eye </a:t>
                      </a:r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Conditions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4,426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1.27%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 smtClean="0">
                          <a:effectLst/>
                          <a:latin typeface="Comic Sans MS" pitchFamily="66" charset="0"/>
                        </a:rPr>
                        <a:t>Diarrhoea</a:t>
                      </a:r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-Acute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8,344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2.39%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Skin </a:t>
                      </a:r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Diseases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9,306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2.67%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535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Gastro-Intestinal </a:t>
                      </a:r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Disorders (non-Infective)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14,144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omic Sans MS" pitchFamily="66" charset="0"/>
                        </a:rPr>
                        <a:t>4.06%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Intestinal </a:t>
                      </a:r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Worms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14,952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omic Sans MS" pitchFamily="66" charset="0"/>
                        </a:rPr>
                        <a:t>4.29%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Urinary </a:t>
                      </a:r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Tract Infections (</a:t>
                      </a:r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UTIs)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42,844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omic Sans MS" pitchFamily="66" charset="0"/>
                        </a:rPr>
                        <a:t>12.29%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No </a:t>
                      </a:r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Pneumonia - Cough or Cold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54,988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omic Sans MS" pitchFamily="66" charset="0"/>
                        </a:rPr>
                        <a:t>15.77%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46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Malaria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120,025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34.42%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48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Comic Sans MS" pitchFamily="66" charset="0"/>
              </a:rPr>
              <a:t>Nutritional Status</a:t>
            </a:r>
            <a:endParaRPr lang="en-US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601"/>
              </p:ext>
            </p:extLst>
          </p:nvPr>
        </p:nvGraphicFramePr>
        <p:xfrm>
          <a:off x="457200" y="1143000"/>
          <a:ext cx="8305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29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  <a:latin typeface="Comic Sans MS" pitchFamily="66" charset="0"/>
              </a:rPr>
              <a:t>Nutritional </a:t>
            </a:r>
            <a:r>
              <a:rPr lang="en-US" sz="3600" b="1" dirty="0" smtClean="0">
                <a:solidFill>
                  <a:schemeClr val="tx1"/>
                </a:solidFill>
                <a:latin typeface="Comic Sans MS" pitchFamily="66" charset="0"/>
              </a:rPr>
              <a:t>Status cont..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372996"/>
              </p:ext>
            </p:extLst>
          </p:nvPr>
        </p:nvGraphicFramePr>
        <p:xfrm>
          <a:off x="381000" y="1524000"/>
          <a:ext cx="7696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94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Risky </a:t>
            </a:r>
            <a:r>
              <a:rPr lang="en-US" b="1" dirty="0" err="1" smtClean="0">
                <a:solidFill>
                  <a:schemeClr val="tx1"/>
                </a:solidFill>
                <a:latin typeface="Comic Sans MS" pitchFamily="66" charset="0"/>
              </a:rPr>
              <a:t>behaviours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6336612"/>
              </p:ext>
            </p:extLst>
          </p:nvPr>
        </p:nvGraphicFramePr>
        <p:xfrm>
          <a:off x="457200" y="1143000"/>
          <a:ext cx="53340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3622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7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5405</TotalTime>
  <Words>2617</Words>
  <Application>Microsoft Office PowerPoint</Application>
  <PresentationFormat>On-screen Show (4:3)</PresentationFormat>
  <Paragraphs>1213</Paragraphs>
  <Slides>29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1_Office Theme</vt:lpstr>
      <vt:lpstr>think-cell Slide</vt:lpstr>
      <vt:lpstr>AMURIA DISTRICT  DHMT Health Performance Review Meeting</vt:lpstr>
      <vt:lpstr>PowerPoint Presentation</vt:lpstr>
      <vt:lpstr>PowerPoint Presentation</vt:lpstr>
      <vt:lpstr>OPD Service Delivery</vt:lpstr>
      <vt:lpstr>OPD Service Delivery cont…</vt:lpstr>
      <vt:lpstr>OPD Disease burden: FY 2017/2018</vt:lpstr>
      <vt:lpstr>Nutritional Status</vt:lpstr>
      <vt:lpstr>Nutritional Status cont..</vt:lpstr>
      <vt:lpstr>Risky behaviours</vt:lpstr>
      <vt:lpstr>Risky behaviours cont..</vt:lpstr>
      <vt:lpstr>Inpatient Service Delivery</vt:lpstr>
      <vt:lpstr>Surgical Procedures Performed</vt:lpstr>
      <vt:lpstr>IPD Disease Burden</vt:lpstr>
      <vt:lpstr>Case Fatality Rate</vt:lpstr>
      <vt:lpstr>Malaria</vt:lpstr>
      <vt:lpstr>Malaria cont…</vt:lpstr>
      <vt:lpstr>Immunization Coverage</vt:lpstr>
      <vt:lpstr>RED/REC Categorization</vt:lpstr>
      <vt:lpstr>Integrated Child Health Days</vt:lpstr>
      <vt:lpstr>Antenatal Care</vt:lpstr>
      <vt:lpstr>Maternity</vt:lpstr>
      <vt:lpstr>HTS PERFORMANCE</vt:lpstr>
      <vt:lpstr>OVERALL YIELD IN HTS IN AMURIA DISTRICT </vt:lpstr>
      <vt:lpstr>HTS PROGRESS AGAINST TARGET OCT 2017-SEPT 2018</vt:lpstr>
      <vt:lpstr>TX_NEW PROGRESS AGAINST TARGET OCT 2017-SEPT 2018</vt:lpstr>
      <vt:lpstr>ON ART PROGRESS AGAINST TARGET OCT 2017-SEPT 2018</vt:lpstr>
      <vt:lpstr>VL SUPPRESSION: OCT 17-SEPT 2018</vt:lpstr>
      <vt:lpstr>HRH: Absenteeism Rate: Aug 2018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ART GUIDELINES</dc:title>
  <dc:creator>Pamela Nawaggi</dc:creator>
  <cp:lastModifiedBy>BIOSTATISTICIAN</cp:lastModifiedBy>
  <cp:revision>361</cp:revision>
  <dcterms:created xsi:type="dcterms:W3CDTF">2016-06-07T11:55:11Z</dcterms:created>
  <dcterms:modified xsi:type="dcterms:W3CDTF">2018-10-04T11:05:10Z</dcterms:modified>
</cp:coreProperties>
</file>